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  <p:sldMasterId id="2147483714" r:id="rId2"/>
  </p:sldMasterIdLst>
  <p:notesMasterIdLst>
    <p:notesMasterId r:id="rId47"/>
  </p:notesMasterIdLst>
  <p:handoutMasterIdLst>
    <p:handoutMasterId r:id="rId48"/>
  </p:handoutMasterIdLst>
  <p:sldIdLst>
    <p:sldId id="476" r:id="rId3"/>
    <p:sldId id="654" r:id="rId4"/>
    <p:sldId id="655" r:id="rId5"/>
    <p:sldId id="753" r:id="rId6"/>
    <p:sldId id="755" r:id="rId7"/>
    <p:sldId id="656" r:id="rId8"/>
    <p:sldId id="657" r:id="rId9"/>
    <p:sldId id="658" r:id="rId10"/>
    <p:sldId id="659" r:id="rId11"/>
    <p:sldId id="660" r:id="rId12"/>
    <p:sldId id="748" r:id="rId13"/>
    <p:sldId id="661" r:id="rId14"/>
    <p:sldId id="662" r:id="rId15"/>
    <p:sldId id="663" r:id="rId16"/>
    <p:sldId id="664" r:id="rId17"/>
    <p:sldId id="665" r:id="rId18"/>
    <p:sldId id="666" r:id="rId19"/>
    <p:sldId id="667" r:id="rId20"/>
    <p:sldId id="668" r:id="rId21"/>
    <p:sldId id="694" r:id="rId22"/>
    <p:sldId id="701" r:id="rId23"/>
    <p:sldId id="703" r:id="rId24"/>
    <p:sldId id="704" r:id="rId25"/>
    <p:sldId id="672" r:id="rId26"/>
    <p:sldId id="751" r:id="rId27"/>
    <p:sldId id="752" r:id="rId28"/>
    <p:sldId id="677" r:id="rId29"/>
    <p:sldId id="678" r:id="rId30"/>
    <p:sldId id="679" r:id="rId31"/>
    <p:sldId id="745" r:id="rId32"/>
    <p:sldId id="681" r:id="rId33"/>
    <p:sldId id="738" r:id="rId34"/>
    <p:sldId id="739" r:id="rId35"/>
    <p:sldId id="740" r:id="rId36"/>
    <p:sldId id="741" r:id="rId37"/>
    <p:sldId id="742" r:id="rId38"/>
    <p:sldId id="743" r:id="rId39"/>
    <p:sldId id="746" r:id="rId40"/>
    <p:sldId id="684" r:id="rId41"/>
    <p:sldId id="685" r:id="rId42"/>
    <p:sldId id="686" r:id="rId43"/>
    <p:sldId id="687" r:id="rId44"/>
    <p:sldId id="688" r:id="rId45"/>
    <p:sldId id="754" r:id="rId46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59" autoAdjust="0"/>
    <p:restoredTop sz="86829" autoAdjust="0"/>
  </p:normalViewPr>
  <p:slideViewPr>
    <p:cSldViewPr>
      <p:cViewPr varScale="1">
        <p:scale>
          <a:sx n="73" d="100"/>
          <a:sy n="73" d="100"/>
        </p:scale>
        <p:origin x="75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Relationship Id="rId3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6EDEFA-E815-3A40-8232-CF5AF3213BAD}" type="slidenum">
              <a:rPr lang="en-US"/>
              <a:pPr/>
              <a:t>12</a:t>
            </a:fld>
            <a:endParaRPr lang="en-US"/>
          </a:p>
        </p:txBody>
      </p:sp>
      <p:sp>
        <p:nvSpPr>
          <p:cNvPr id="148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47E0E9-A39F-2840-9995-16AB21259465}" type="slidenum">
              <a:rPr lang="en-US"/>
              <a:pPr/>
              <a:t>13</a:t>
            </a:fld>
            <a:endParaRPr lang="en-US"/>
          </a:p>
        </p:txBody>
      </p:sp>
      <p:sp>
        <p:nvSpPr>
          <p:cNvPr id="129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9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72B07E-0D7E-434D-8BA2-7A4C04E28B61}" type="slidenum">
              <a:rPr lang="en-US"/>
              <a:pPr/>
              <a:t>14</a:t>
            </a:fld>
            <a:endParaRPr lang="en-US"/>
          </a:p>
        </p:txBody>
      </p:sp>
      <p:sp>
        <p:nvSpPr>
          <p:cNvPr id="129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9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D56119-FEB9-024C-9E26-A8022B3BE3D9}" type="slidenum">
              <a:rPr lang="en-US"/>
              <a:pPr/>
              <a:t>15</a:t>
            </a:fld>
            <a:endParaRPr lang="en-US"/>
          </a:p>
        </p:txBody>
      </p:sp>
      <p:sp>
        <p:nvSpPr>
          <p:cNvPr id="130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818B4-D967-AC4C-88FB-62E5C1B8A753}" type="slidenum">
              <a:rPr lang="en-US"/>
              <a:pPr/>
              <a:t>16</a:t>
            </a:fld>
            <a:endParaRPr lang="en-US"/>
          </a:p>
        </p:txBody>
      </p:sp>
      <p:sp>
        <p:nvSpPr>
          <p:cNvPr id="130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95F13-1BAC-BB4C-929E-4FBD8DAD4B57}" type="slidenum">
              <a:rPr lang="en-US"/>
              <a:pPr/>
              <a:t>17</a:t>
            </a:fld>
            <a:endParaRPr lang="en-US"/>
          </a:p>
        </p:txBody>
      </p:sp>
      <p:sp>
        <p:nvSpPr>
          <p:cNvPr id="130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B6FC21-9A06-8140-9F2F-1D2CE90C0E89}" type="slidenum">
              <a:rPr lang="en-US"/>
              <a:pPr/>
              <a:t>18</a:t>
            </a:fld>
            <a:endParaRPr lang="en-US"/>
          </a:p>
        </p:txBody>
      </p:sp>
      <p:sp>
        <p:nvSpPr>
          <p:cNvPr id="130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FD254-0A20-7541-81CE-08AEBE044938}" type="slidenum">
              <a:rPr lang="en-US"/>
              <a:pPr/>
              <a:t>19</a:t>
            </a:fld>
            <a:endParaRPr lang="en-US"/>
          </a:p>
        </p:txBody>
      </p:sp>
      <p:sp>
        <p:nvSpPr>
          <p:cNvPr id="130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76EA72-F819-EE47-BB9E-A389716D49C1}" type="slidenum">
              <a:rPr lang="en-US"/>
              <a:pPr/>
              <a:t>2</a:t>
            </a:fld>
            <a:endParaRPr lang="en-US"/>
          </a:p>
        </p:txBody>
      </p:sp>
      <p:sp>
        <p:nvSpPr>
          <p:cNvPr id="129024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9024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9820E-E395-504B-BF2C-CAC17498ED82}" type="slidenum">
              <a:rPr lang="en-US"/>
              <a:pPr/>
              <a:t>24</a:t>
            </a:fld>
            <a:endParaRPr lang="en-US"/>
          </a:p>
        </p:txBody>
      </p:sp>
      <p:sp>
        <p:nvSpPr>
          <p:cNvPr id="130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13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DBE8C-5482-214E-B90B-8FBE39298695}" type="slidenum">
              <a:rPr lang="en-US"/>
              <a:pPr/>
              <a:t>27</a:t>
            </a:fld>
            <a:endParaRPr lang="en-US"/>
          </a:p>
        </p:txBody>
      </p:sp>
      <p:sp>
        <p:nvSpPr>
          <p:cNvPr id="149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9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DC803A-A943-B34F-943B-4A0B81CEEF3A}" type="slidenum">
              <a:rPr lang="en-US"/>
              <a:pPr/>
              <a:t>28</a:t>
            </a:fld>
            <a:endParaRPr lang="en-US"/>
          </a:p>
        </p:txBody>
      </p:sp>
      <p:sp>
        <p:nvSpPr>
          <p:cNvPr id="149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9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9F233-F132-384D-8639-E7815F8520FB}" type="slidenum">
              <a:rPr lang="en-US"/>
              <a:pPr/>
              <a:t>29</a:t>
            </a:fld>
            <a:endParaRPr lang="en-US"/>
          </a:p>
        </p:txBody>
      </p:sp>
      <p:sp>
        <p:nvSpPr>
          <p:cNvPr id="149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75E04B-F2D6-3F42-A557-860907E1EA4F}" type="slidenum">
              <a:rPr lang="en-US"/>
              <a:pPr/>
              <a:t>31</a:t>
            </a:fld>
            <a:endParaRPr lang="en-US"/>
          </a:p>
        </p:txBody>
      </p:sp>
      <p:sp>
        <p:nvSpPr>
          <p:cNvPr id="149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75E04B-F2D6-3F42-A557-860907E1EA4F}" type="slidenum">
              <a:rPr lang="en-US"/>
              <a:pPr/>
              <a:t>32</a:t>
            </a:fld>
            <a:endParaRPr lang="en-US"/>
          </a:p>
        </p:txBody>
      </p:sp>
      <p:sp>
        <p:nvSpPr>
          <p:cNvPr id="149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75E04B-F2D6-3F42-A557-860907E1EA4F}" type="slidenum">
              <a:rPr lang="en-US"/>
              <a:pPr/>
              <a:t>33</a:t>
            </a:fld>
            <a:endParaRPr lang="en-US"/>
          </a:p>
        </p:txBody>
      </p:sp>
      <p:sp>
        <p:nvSpPr>
          <p:cNvPr id="149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C209DA-47B7-0841-9B09-C3179EF32F7F}" type="slidenum">
              <a:rPr lang="en-US"/>
              <a:pPr/>
              <a:t>3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4233D-5709-974B-A344-8B55A1EF6792}" type="slidenum">
              <a:rPr lang="en-US"/>
              <a:pPr/>
              <a:t>39</a:t>
            </a:fld>
            <a:endParaRPr lang="en-US"/>
          </a:p>
        </p:txBody>
      </p:sp>
      <p:sp>
        <p:nvSpPr>
          <p:cNvPr id="131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1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197D5A-C2FE-0649-8CFF-1D66ED3EE325}" type="slidenum">
              <a:rPr lang="en-US"/>
              <a:pPr/>
              <a:t>40</a:t>
            </a:fld>
            <a:endParaRPr lang="en-US"/>
          </a:p>
        </p:txBody>
      </p:sp>
      <p:sp>
        <p:nvSpPr>
          <p:cNvPr id="131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1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790997-F9AE-004D-8246-F28CB1B51773}" type="slidenum">
              <a:rPr lang="en-US"/>
              <a:pPr/>
              <a:t>41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6C577F-520C-2941-BEC5-1ABD2589155E}" type="slidenum">
              <a:rPr lang="en-US"/>
              <a:pPr/>
              <a:t>42</a:t>
            </a:fld>
            <a:endParaRPr lang="en-US"/>
          </a:p>
        </p:txBody>
      </p:sp>
      <p:sp>
        <p:nvSpPr>
          <p:cNvPr id="149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9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C407FA-D6A6-0F45-9D73-6949D7701B5B}" type="slidenum">
              <a:rPr lang="en-US"/>
              <a:pPr/>
              <a:t>43</a:t>
            </a:fld>
            <a:endParaRPr lang="en-US"/>
          </a:p>
        </p:txBody>
      </p:sp>
      <p:sp>
        <p:nvSpPr>
          <p:cNvPr id="131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1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40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E193A-59A4-CA4C-881E-3942186B44BC}" type="slidenum">
              <a:rPr lang="en-US"/>
              <a:pPr/>
              <a:t>6</a:t>
            </a:fld>
            <a:endParaRPr lang="en-US"/>
          </a:p>
        </p:txBody>
      </p:sp>
      <p:sp>
        <p:nvSpPr>
          <p:cNvPr id="1437698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769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0F838F-A970-754D-BA51-F40F85D4045F}" type="slidenum">
              <a:rPr lang="en-US"/>
              <a:pPr/>
              <a:t>7</a:t>
            </a:fld>
            <a:endParaRPr lang="en-US"/>
          </a:p>
        </p:txBody>
      </p:sp>
      <p:sp>
        <p:nvSpPr>
          <p:cNvPr id="143974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97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AD59F-294D-614F-B2EB-4487873765ED}" type="slidenum">
              <a:rPr lang="en-US"/>
              <a:pPr/>
              <a:t>8</a:t>
            </a:fld>
            <a:endParaRPr lang="en-US"/>
          </a:p>
        </p:txBody>
      </p:sp>
      <p:sp>
        <p:nvSpPr>
          <p:cNvPr id="14417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17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69683C-A53C-7B45-8F61-D9FA290B33F0}" type="slidenum">
              <a:rPr lang="en-US"/>
              <a:pPr/>
              <a:t>9</a:t>
            </a:fld>
            <a:endParaRPr lang="en-US"/>
          </a:p>
        </p:txBody>
      </p:sp>
      <p:sp>
        <p:nvSpPr>
          <p:cNvPr id="148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0EFAB7-63C7-C346-A824-48A6C5BEAC3C}" type="slidenum">
              <a:rPr lang="en-US"/>
              <a:pPr/>
              <a:t>10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E7D19A"/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E7D19A"/>
              </a:solidFill>
              <a:latin typeface="Calibri"/>
            </a:endParaRPr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>
                <a:solidFill>
                  <a:srgbClr val="E7D19A"/>
                </a:solidFill>
                <a:latin typeface="Calibri"/>
              </a:rPr>
              <a:pPr/>
              <a:t>‹#›</a:t>
            </a:fld>
            <a:endParaRPr lang="en-US" dirty="0">
              <a:solidFill>
                <a:srgbClr val="E7D19A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56" y="325348"/>
            <a:ext cx="868944" cy="874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8750"/>
            <a:ext cx="129540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A4001D"/>
                </a:solidFill>
                <a:latin typeface="Calibri"/>
              </a:rPr>
              <a:t>Dan Jurafsky</a:t>
            </a:r>
            <a:endParaRPr lang="en-US" sz="1100" dirty="0">
              <a:solidFill>
                <a:srgbClr val="A4001D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8.wmf"/><Relationship Id="rId9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14400" y="-171450"/>
            <a:ext cx="7848600" cy="2286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ea typeface="ＭＳ Ｐゴシック" charset="0"/>
                <a:cs typeface="Calibri (Headings)"/>
              </a:rPr>
              <a:t>Word Sense Disambiguation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65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WSD 2: Get a corpus</a:t>
            </a:r>
          </a:p>
        </p:txBody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Lexical sample task:</a:t>
            </a:r>
          </a:p>
          <a:p>
            <a:pPr lvl="1"/>
            <a:r>
              <a:rPr lang="en-US" i="1"/>
              <a:t>Line-hard-serve </a:t>
            </a:r>
            <a:r>
              <a:rPr lang="en-US"/>
              <a:t>corpus - 4000 examples of each</a:t>
            </a:r>
          </a:p>
          <a:p>
            <a:pPr lvl="1"/>
            <a:r>
              <a:rPr lang="en-US" i="1"/>
              <a:t>Interest</a:t>
            </a:r>
            <a:r>
              <a:rPr lang="en-US"/>
              <a:t> corpus - 2369 sense-tagged examples</a:t>
            </a:r>
          </a:p>
          <a:p>
            <a:r>
              <a:rPr lang="en-US"/>
              <a:t>All words:</a:t>
            </a:r>
          </a:p>
          <a:p>
            <a:pPr lvl="1"/>
            <a:r>
              <a:rPr lang="en-US" b="1"/>
              <a:t>Semantic concordance</a:t>
            </a:r>
            <a:r>
              <a:rPr lang="en-US"/>
              <a:t>: a corpus in which each open-class word is labeled with a sense from a specific dictionary/thesaurus.</a:t>
            </a:r>
          </a:p>
          <a:p>
            <a:pPr lvl="2"/>
            <a:r>
              <a:rPr lang="en-US"/>
              <a:t>SemCor: 234,000 words from Brown Corpus, manually tagged with WordNet senses</a:t>
            </a:r>
          </a:p>
          <a:p>
            <a:pPr lvl="2"/>
            <a:r>
              <a:rPr lang="en-US"/>
              <a:t>SENSEVAL-3 competition corpora - 2081 tagged word tokens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SemCor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7630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&lt;</a:t>
            </a:r>
            <a:r>
              <a:rPr lang="en-US" sz="2200" dirty="0" err="1"/>
              <a:t>wf</a:t>
            </a:r>
            <a:r>
              <a:rPr lang="en-US" sz="2200" dirty="0"/>
              <a:t> </a:t>
            </a:r>
            <a:r>
              <a:rPr lang="en-US" sz="2200" dirty="0" err="1" smtClean="0"/>
              <a:t>pos</a:t>
            </a:r>
            <a:r>
              <a:rPr lang="en-US" sz="2200" dirty="0" smtClean="0"/>
              <a:t>=PRP&gt;</a:t>
            </a:r>
            <a:r>
              <a:rPr lang="en-US" sz="2200" b="1" dirty="0" smtClean="0"/>
              <a:t>He</a:t>
            </a:r>
            <a:r>
              <a:rPr lang="en-US" sz="2200" dirty="0"/>
              <a:t>&lt;/</a:t>
            </a:r>
            <a:r>
              <a:rPr lang="en-US" sz="2200" dirty="0" err="1"/>
              <a:t>wf</a:t>
            </a:r>
            <a:r>
              <a:rPr lang="en-US" sz="2200" dirty="0"/>
              <a:t>&gt;</a:t>
            </a:r>
          </a:p>
          <a:p>
            <a:pPr marL="0" indent="0">
              <a:buNone/>
            </a:pPr>
            <a:r>
              <a:rPr lang="en-US" sz="2200" dirty="0"/>
              <a:t>&lt;</a:t>
            </a:r>
            <a:r>
              <a:rPr lang="en-US" sz="2200" dirty="0" err="1"/>
              <a:t>wf</a:t>
            </a:r>
            <a:r>
              <a:rPr lang="en-US" sz="2200" dirty="0"/>
              <a:t> </a:t>
            </a:r>
            <a:r>
              <a:rPr lang="en-US" sz="2200" dirty="0" err="1" smtClean="0"/>
              <a:t>pos</a:t>
            </a:r>
            <a:r>
              <a:rPr lang="en-US" sz="2200" dirty="0" smtClean="0"/>
              <a:t>=VB </a:t>
            </a:r>
            <a:r>
              <a:rPr lang="en-US" sz="2200" dirty="0"/>
              <a:t>lemma=recognize </a:t>
            </a:r>
            <a:r>
              <a:rPr lang="en-US" sz="2200" dirty="0" err="1" smtClean="0"/>
              <a:t>wnsn</a:t>
            </a:r>
            <a:r>
              <a:rPr lang="en-US" sz="2200" dirty="0" smtClean="0"/>
              <a:t>=4 </a:t>
            </a:r>
            <a:r>
              <a:rPr lang="en-US" sz="2200" dirty="0" err="1" smtClean="0"/>
              <a:t>lexsn</a:t>
            </a:r>
            <a:r>
              <a:rPr lang="en-US" sz="2200" dirty="0" smtClean="0"/>
              <a:t>=2:31:00</a:t>
            </a:r>
            <a:r>
              <a:rPr lang="en-US" sz="2200" dirty="0"/>
              <a:t>::&gt;</a:t>
            </a:r>
            <a:r>
              <a:rPr lang="en-US" sz="2200" b="1" dirty="0"/>
              <a:t>recognized</a:t>
            </a:r>
            <a:r>
              <a:rPr lang="en-US" sz="2200" dirty="0"/>
              <a:t>&lt;/</a:t>
            </a:r>
            <a:r>
              <a:rPr lang="en-US" sz="2200" dirty="0" err="1"/>
              <a:t>wf</a:t>
            </a:r>
            <a:r>
              <a:rPr lang="en-US" sz="2200" dirty="0"/>
              <a:t>&gt;</a:t>
            </a:r>
          </a:p>
          <a:p>
            <a:pPr marL="0" indent="0">
              <a:buNone/>
            </a:pPr>
            <a:r>
              <a:rPr lang="en-US" sz="2200" dirty="0"/>
              <a:t>&lt;</a:t>
            </a:r>
            <a:r>
              <a:rPr lang="en-US" sz="2200" dirty="0" err="1" smtClean="0"/>
              <a:t>wf</a:t>
            </a:r>
            <a:r>
              <a:rPr lang="en-US" sz="2200" dirty="0" smtClean="0"/>
              <a:t> </a:t>
            </a:r>
            <a:r>
              <a:rPr lang="en-US" sz="2200" dirty="0" err="1"/>
              <a:t>pos</a:t>
            </a:r>
            <a:r>
              <a:rPr lang="en-US" sz="2200" dirty="0"/>
              <a:t>=DT&gt;</a:t>
            </a:r>
            <a:r>
              <a:rPr lang="en-US" sz="2200" b="1" dirty="0"/>
              <a:t>the</a:t>
            </a:r>
            <a:r>
              <a:rPr lang="en-US" sz="2200" dirty="0"/>
              <a:t>&lt;/</a:t>
            </a:r>
            <a:r>
              <a:rPr lang="en-US" sz="2200" dirty="0" err="1"/>
              <a:t>wf</a:t>
            </a:r>
            <a:r>
              <a:rPr lang="en-US" sz="2200" dirty="0"/>
              <a:t>&gt;</a:t>
            </a:r>
          </a:p>
          <a:p>
            <a:pPr marL="0" indent="0">
              <a:buNone/>
            </a:pPr>
            <a:r>
              <a:rPr lang="en-US" sz="2200" dirty="0"/>
              <a:t>&lt;</a:t>
            </a:r>
            <a:r>
              <a:rPr lang="en-US" sz="2200" dirty="0" err="1" smtClean="0"/>
              <a:t>wf</a:t>
            </a:r>
            <a:r>
              <a:rPr lang="en-US" sz="2200" dirty="0" smtClean="0"/>
              <a:t> </a:t>
            </a:r>
            <a:r>
              <a:rPr lang="en-US" sz="2200" dirty="0" err="1" smtClean="0"/>
              <a:t>pos</a:t>
            </a:r>
            <a:r>
              <a:rPr lang="en-US" sz="2200" dirty="0" smtClean="0"/>
              <a:t>=NN </a:t>
            </a:r>
            <a:r>
              <a:rPr lang="en-US" sz="2200" dirty="0"/>
              <a:t>lemma=gesture </a:t>
            </a:r>
            <a:r>
              <a:rPr lang="en-US" sz="2200" dirty="0" err="1"/>
              <a:t>wnsn</a:t>
            </a:r>
            <a:r>
              <a:rPr lang="en-US" sz="2200" dirty="0"/>
              <a:t>=1 </a:t>
            </a:r>
            <a:r>
              <a:rPr lang="en-US" sz="2200" dirty="0" err="1"/>
              <a:t>lexsn</a:t>
            </a:r>
            <a:r>
              <a:rPr lang="en-US" sz="2200" dirty="0"/>
              <a:t>=1:04:00::&gt;</a:t>
            </a:r>
            <a:r>
              <a:rPr lang="en-US" sz="2200" b="1" dirty="0"/>
              <a:t>gesture</a:t>
            </a:r>
            <a:r>
              <a:rPr lang="en-US" sz="2200" dirty="0"/>
              <a:t>&lt;/</a:t>
            </a:r>
            <a:r>
              <a:rPr lang="en-US" sz="2200" dirty="0" err="1"/>
              <a:t>wf</a:t>
            </a:r>
            <a:r>
              <a:rPr lang="en-US" sz="2200" dirty="0"/>
              <a:t>&gt;</a:t>
            </a:r>
          </a:p>
          <a:p>
            <a:pPr marL="0" indent="0">
              <a:buNone/>
            </a:pPr>
            <a:r>
              <a:rPr lang="en-US" sz="2200" dirty="0"/>
              <a:t>&lt;</a:t>
            </a:r>
            <a:r>
              <a:rPr lang="en-US" sz="2200" dirty="0" err="1"/>
              <a:t>punc</a:t>
            </a:r>
            <a:r>
              <a:rPr lang="en-US" sz="2200" dirty="0"/>
              <a:t>&gt;.&lt;/</a:t>
            </a:r>
            <a:r>
              <a:rPr lang="en-US" sz="2200" dirty="0" err="1"/>
              <a:t>punc</a:t>
            </a:r>
            <a:r>
              <a:rPr lang="en-US" sz="2200" dirty="0"/>
              <a:t>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533400"/>
            <a:ext cx="7467600" cy="514350"/>
          </a:xfrm>
        </p:spPr>
        <p:txBody>
          <a:bodyPr/>
          <a:lstStyle/>
          <a:p>
            <a:r>
              <a:rPr lang="en-US" dirty="0"/>
              <a:t>Supervised WSD 3: Extract feature </a:t>
            </a:r>
            <a:r>
              <a:rPr lang="en-US" dirty="0" smtClean="0"/>
              <a:t>vectors</a:t>
            </a:r>
            <a:br>
              <a:rPr lang="en-US" dirty="0" smtClean="0"/>
            </a:br>
            <a:r>
              <a:rPr lang="en-US" dirty="0" smtClean="0"/>
              <a:t>Intuition from Warren Weaver (1955):</a:t>
            </a:r>
            <a:endParaRPr lang="en-US" dirty="0"/>
          </a:p>
        </p:txBody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3486150"/>
          </a:xfrm>
        </p:spPr>
        <p:txBody>
          <a:bodyPr/>
          <a:lstStyle/>
          <a:p>
            <a:pPr marL="342900" lvl="1" indent="0">
              <a:lnSpc>
                <a:spcPct val="9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“If </a:t>
            </a:r>
            <a:r>
              <a:rPr lang="en-US" sz="2400" dirty="0">
                <a:latin typeface="Calibri"/>
                <a:cs typeface="Calibri"/>
              </a:rPr>
              <a:t>one examines the words in a book, one at a time as through an opaque mask with a hole in it one word wide, then it is obviously impossible to determine, one at a time, the meaning of the </a:t>
            </a:r>
            <a:r>
              <a:rPr lang="en-US" sz="2400" dirty="0" smtClean="0">
                <a:latin typeface="Calibri"/>
                <a:cs typeface="Calibri"/>
              </a:rPr>
              <a:t>words… 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But </a:t>
            </a:r>
            <a:r>
              <a:rPr lang="en-US" sz="2400" dirty="0">
                <a:latin typeface="Calibri"/>
                <a:cs typeface="Calibri"/>
              </a:rPr>
              <a:t>if one lengthens the slit in the opaque mask, until one can see not only the central word in question but also say N words on either side, then if N is large enough one can unambiguously decide the meaning of the central </a:t>
            </a:r>
            <a:r>
              <a:rPr lang="en-US" sz="2400" dirty="0" smtClean="0">
                <a:latin typeface="Calibri"/>
                <a:cs typeface="Calibri"/>
              </a:rPr>
              <a:t>word… 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The </a:t>
            </a:r>
            <a:r>
              <a:rPr lang="en-US" sz="2400" dirty="0">
                <a:latin typeface="Calibri"/>
                <a:cs typeface="Calibri"/>
              </a:rPr>
              <a:t>practical question is : ``What minimum value of N will, at least in a tolerable fraction of cases, lead to the correct choice of meaning for the central word</a:t>
            </a:r>
            <a:r>
              <a:rPr lang="en-US" sz="2400" dirty="0" smtClean="0">
                <a:latin typeface="Calibri"/>
                <a:cs typeface="Calibri"/>
              </a:rPr>
              <a:t>?”</a:t>
            </a:r>
            <a:endParaRPr lang="en-US" sz="2400" dirty="0">
              <a:latin typeface="Calibri"/>
              <a:cs typeface="Calibri"/>
            </a:endParaRPr>
          </a:p>
          <a:p>
            <a:pPr marL="342900" lvl="1" indent="0">
              <a:lnSpc>
                <a:spcPct val="90000"/>
              </a:lnSpc>
              <a:buNone/>
            </a:pP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63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vectors</a:t>
            </a:r>
          </a:p>
        </p:txBody>
      </p:sp>
      <p:sp>
        <p:nvSpPr>
          <p:cNvPr id="122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 simple representation for each </a:t>
            </a:r>
            <a:r>
              <a:rPr lang="en-US" sz="2800" dirty="0" smtClean="0"/>
              <a:t>observation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 smtClean="0"/>
              <a:t>(</a:t>
            </a:r>
            <a:r>
              <a:rPr lang="en-US" dirty="0"/>
              <a:t>each instance of a target word)</a:t>
            </a:r>
          </a:p>
          <a:p>
            <a:pPr lvl="1">
              <a:lnSpc>
                <a:spcPct val="90000"/>
              </a:lnSpc>
            </a:pPr>
            <a:r>
              <a:rPr lang="en-US" sz="2400" b="1" dirty="0"/>
              <a:t>Vectors</a:t>
            </a:r>
            <a:r>
              <a:rPr lang="en-US" sz="2400" dirty="0"/>
              <a:t> of sets of feature/value </a:t>
            </a:r>
            <a:r>
              <a:rPr lang="en-US" sz="2400" dirty="0" smtClean="0"/>
              <a:t>pairs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Represented as a ordered list of values</a:t>
            </a:r>
            <a:endParaRPr lang="en-US" sz="2000" dirty="0">
              <a:solidFill>
                <a:srgbClr val="A5002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These vectors </a:t>
            </a:r>
            <a:r>
              <a:rPr lang="en-US" sz="2400" dirty="0" smtClean="0"/>
              <a:t>represent, e.g., </a:t>
            </a:r>
            <a:r>
              <a:rPr lang="en-US" sz="2400" dirty="0"/>
              <a:t>the window of words around the target</a:t>
            </a:r>
            <a:endParaRPr lang="en-US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9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1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1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1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1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1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1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kinds of features in the vectors</a:t>
            </a:r>
          </a:p>
        </p:txBody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4" y="1429941"/>
            <a:ext cx="8453437" cy="3086100"/>
          </a:xfrm>
        </p:spPr>
        <p:txBody>
          <a:bodyPr/>
          <a:lstStyle/>
          <a:p>
            <a:r>
              <a:rPr lang="en-US" b="1" dirty="0" err="1"/>
              <a:t>Collocational</a:t>
            </a:r>
            <a:r>
              <a:rPr lang="en-US" dirty="0"/>
              <a:t> features and </a:t>
            </a:r>
            <a:r>
              <a:rPr lang="en-US" b="1" dirty="0"/>
              <a:t>bag-of-words </a:t>
            </a:r>
            <a:r>
              <a:rPr lang="en-US" dirty="0"/>
              <a:t>features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Collocational</a:t>
            </a:r>
            <a:endParaRPr lang="en-US" sz="2400" dirty="0">
              <a:solidFill>
                <a:srgbClr val="0070C0"/>
              </a:solidFill>
            </a:endParaRPr>
          </a:p>
          <a:p>
            <a:pPr lvl="2"/>
            <a:r>
              <a:rPr lang="en-US" sz="2000" dirty="0"/>
              <a:t>Features about words at </a:t>
            </a:r>
            <a:r>
              <a:rPr lang="en-US" sz="2000" b="1" dirty="0"/>
              <a:t>specific</a:t>
            </a:r>
            <a:r>
              <a:rPr lang="en-US" sz="2000" dirty="0"/>
              <a:t> positions near target word</a:t>
            </a:r>
          </a:p>
          <a:p>
            <a:pPr lvl="3"/>
            <a:r>
              <a:rPr lang="en-US" sz="2000" dirty="0">
                <a:solidFill>
                  <a:srgbClr val="0070C0"/>
                </a:solidFill>
              </a:rPr>
              <a:t>Often limited to just word identity and POS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Bag-of-words</a:t>
            </a:r>
            <a:endParaRPr lang="en-US" sz="2400" dirty="0">
              <a:solidFill>
                <a:srgbClr val="0070C0"/>
              </a:solidFill>
            </a:endParaRPr>
          </a:p>
          <a:p>
            <a:pPr lvl="2"/>
            <a:r>
              <a:rPr lang="en-US" sz="2000" dirty="0"/>
              <a:t>Features about words that occur anywhere in the window (regardless of position)</a:t>
            </a:r>
          </a:p>
          <a:p>
            <a:pPr lvl="3"/>
            <a:r>
              <a:rPr lang="en-US" sz="2000" dirty="0">
                <a:solidFill>
                  <a:srgbClr val="0070C0"/>
                </a:solidFill>
              </a:rPr>
              <a:t>Typically limited to frequency counts</a:t>
            </a:r>
            <a:endParaRPr lang="en-US" dirty="0">
              <a:solidFill>
                <a:srgbClr val="0070C0"/>
              </a:solidFill>
            </a:endParaRPr>
          </a:p>
          <a:p>
            <a:pPr lvl="1">
              <a:buFontTx/>
              <a:buNone/>
            </a:pPr>
            <a:endParaRPr lang="en-US" sz="1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122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Example text (WSJ</a:t>
            </a:r>
            <a:r>
              <a:rPr lang="en-US" sz="2800" dirty="0" smtClean="0"/>
              <a:t>):</a:t>
            </a:r>
            <a:endParaRPr lang="en-US" sz="2800" dirty="0"/>
          </a:p>
          <a:p>
            <a:pPr marL="457200" lvl="1" indent="0">
              <a:buNone/>
            </a:pPr>
            <a:r>
              <a:rPr lang="en-US" sz="3200" dirty="0"/>
              <a:t>An electric guitar and </a:t>
            </a:r>
            <a:r>
              <a:rPr lang="en-US" sz="3200" b="1" dirty="0">
                <a:solidFill>
                  <a:srgbClr val="A50021"/>
                </a:solidFill>
              </a:rPr>
              <a:t>bass</a:t>
            </a:r>
            <a:r>
              <a:rPr lang="en-US" sz="3200" dirty="0"/>
              <a:t> player stand off to one side not really part of the </a:t>
            </a:r>
            <a:r>
              <a:rPr lang="en-US" sz="3200" dirty="0" smtClean="0"/>
              <a:t>scene</a:t>
            </a:r>
            <a:endParaRPr lang="en-US" sz="3200" dirty="0"/>
          </a:p>
          <a:p>
            <a:r>
              <a:rPr lang="en-US" sz="2800" dirty="0" smtClean="0"/>
              <a:t>Assume </a:t>
            </a:r>
            <a:r>
              <a:rPr lang="en-US" sz="2800" dirty="0"/>
              <a:t>a window of +/- 2 from the target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Example </a:t>
            </a:r>
            <a:r>
              <a:rPr lang="en-US" sz="2800" dirty="0" smtClean="0"/>
              <a:t>text (WSJ)</a:t>
            </a:r>
            <a:endParaRPr lang="en-US" sz="2800" dirty="0"/>
          </a:p>
          <a:p>
            <a:pPr marL="457200" lvl="1" indent="0">
              <a:buNone/>
            </a:pPr>
            <a:r>
              <a:rPr lang="en-US" sz="3200" dirty="0"/>
              <a:t>An electric </a:t>
            </a:r>
            <a:r>
              <a:rPr lang="en-US" sz="3200" dirty="0">
                <a:solidFill>
                  <a:srgbClr val="0000FF"/>
                </a:solidFill>
              </a:rPr>
              <a:t>guitar and </a:t>
            </a:r>
            <a:r>
              <a:rPr lang="en-US" sz="3200" b="1" dirty="0">
                <a:solidFill>
                  <a:srgbClr val="A50021"/>
                </a:solidFill>
              </a:rPr>
              <a:t>bass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00FF"/>
                </a:solidFill>
              </a:rPr>
              <a:t>player stand </a:t>
            </a:r>
            <a:r>
              <a:rPr lang="en-US" sz="3200" dirty="0"/>
              <a:t>off to one side not really part of the scene, </a:t>
            </a:r>
            <a:endParaRPr lang="en-US" sz="3200" dirty="0" smtClean="0"/>
          </a:p>
          <a:p>
            <a:r>
              <a:rPr lang="en-US" sz="2800" dirty="0" smtClean="0"/>
              <a:t>Assume </a:t>
            </a:r>
            <a:r>
              <a:rPr lang="en-US" sz="2800" dirty="0"/>
              <a:t>a window of +/- 2 from the target</a:t>
            </a:r>
          </a:p>
          <a:p>
            <a:pPr lvl="1"/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667000" y="1962150"/>
            <a:ext cx="1066800" cy="457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400800" y="1962150"/>
            <a:ext cx="990600" cy="457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57800" y="1962150"/>
            <a:ext cx="1143000" cy="457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1962150"/>
            <a:ext cx="685800" cy="457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7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Collocational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4" y="1485900"/>
            <a:ext cx="8524875" cy="3086100"/>
          </a:xfrm>
        </p:spPr>
        <p:txBody>
          <a:bodyPr/>
          <a:lstStyle/>
          <a:p>
            <a:r>
              <a:rPr lang="en-US" sz="2800" dirty="0"/>
              <a:t>Position-specific information about the </a:t>
            </a:r>
            <a:r>
              <a:rPr lang="en-US" sz="2800" dirty="0" smtClean="0"/>
              <a:t>words and collocations </a:t>
            </a:r>
            <a:r>
              <a:rPr lang="en-US" sz="2800" dirty="0"/>
              <a:t>in </a:t>
            </a:r>
            <a:r>
              <a:rPr lang="en-US" sz="2800" dirty="0" smtClean="0"/>
              <a:t>window</a:t>
            </a:r>
            <a:endParaRPr lang="en-US" sz="2800" dirty="0"/>
          </a:p>
          <a:p>
            <a:r>
              <a:rPr lang="en-US" sz="3200" dirty="0">
                <a:solidFill>
                  <a:srgbClr val="0000FF"/>
                </a:solidFill>
              </a:rPr>
              <a:t>guitar and </a:t>
            </a:r>
            <a:r>
              <a:rPr lang="en-US" sz="3200" dirty="0">
                <a:solidFill>
                  <a:srgbClr val="A50021"/>
                </a:solidFill>
              </a:rPr>
              <a:t>bass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00FF"/>
                </a:solidFill>
              </a:rPr>
              <a:t>player </a:t>
            </a:r>
            <a:r>
              <a:rPr lang="en-US" sz="3200" dirty="0" smtClean="0">
                <a:solidFill>
                  <a:srgbClr val="0000FF"/>
                </a:solidFill>
              </a:rPr>
              <a:t>stand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endParaRPr lang="en-US" sz="2800" dirty="0" smtClean="0">
              <a:solidFill>
                <a:srgbClr val="0000FF"/>
              </a:solidFill>
            </a:endParaRP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smtClean="0"/>
              <a:t>word 1,2,3 grams in window of ±3 is common</a:t>
            </a:r>
          </a:p>
          <a:p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2" name="Picture 1" descr="wsdvector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05150"/>
            <a:ext cx="8058150" cy="457200"/>
          </a:xfrm>
          <a:prstGeom prst="rect">
            <a:avLst/>
          </a:prstGeom>
        </p:spPr>
      </p:pic>
      <p:pic>
        <p:nvPicPr>
          <p:cNvPr id="3" name="Picture 2" descr="wsdvector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7" y="3714751"/>
            <a:ext cx="9137343" cy="36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85800" y="2513075"/>
            <a:ext cx="1066800" cy="457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19600" y="2513075"/>
            <a:ext cx="990600" cy="457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76600" y="2513075"/>
            <a:ext cx="1143000" cy="457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752600" y="2513075"/>
            <a:ext cx="685800" cy="457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Bag-of-</a:t>
            </a:r>
            <a:r>
              <a:rPr lang="en-US" dirty="0" smtClean="0"/>
              <a:t>words features</a:t>
            </a:r>
            <a:endParaRPr lang="en-US" dirty="0"/>
          </a:p>
        </p:txBody>
      </p:sp>
      <p:sp>
        <p:nvSpPr>
          <p:cNvPr id="122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“an unordered set of words” – position ignored</a:t>
            </a:r>
          </a:p>
          <a:p>
            <a:r>
              <a:rPr lang="en-US" sz="2800" dirty="0" smtClean="0"/>
              <a:t>Counts of words occur </a:t>
            </a:r>
            <a:r>
              <a:rPr lang="en-US" sz="2800" dirty="0"/>
              <a:t>within the window.</a:t>
            </a:r>
          </a:p>
          <a:p>
            <a:r>
              <a:rPr lang="en-US" sz="2800" dirty="0"/>
              <a:t>First </a:t>
            </a:r>
            <a:r>
              <a:rPr lang="en-US" sz="2800" dirty="0" smtClean="0"/>
              <a:t>choose a vocabulary</a:t>
            </a:r>
            <a:endParaRPr lang="en-US" sz="2800" dirty="0"/>
          </a:p>
          <a:p>
            <a:r>
              <a:rPr lang="en-US" sz="2800" dirty="0"/>
              <a:t>Then </a:t>
            </a:r>
            <a:r>
              <a:rPr lang="en-US" sz="2800" dirty="0" smtClean="0"/>
              <a:t>count how often </a:t>
            </a:r>
            <a:r>
              <a:rPr lang="en-US" sz="2800" dirty="0"/>
              <a:t>each of those terms occurs in a given </a:t>
            </a:r>
            <a:r>
              <a:rPr lang="en-US" sz="2800" dirty="0" smtClean="0"/>
              <a:t>window</a:t>
            </a:r>
          </a:p>
          <a:p>
            <a:pPr lvl="1"/>
            <a:r>
              <a:rPr lang="en-US" sz="2800" dirty="0" smtClean="0"/>
              <a:t>sometimes just a binary “indicator” 1 or 0</a:t>
            </a:r>
            <a:endParaRPr lang="en-US" sz="2800" dirty="0"/>
          </a:p>
          <a:p>
            <a:pPr>
              <a:buFont typeface="Wingdings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7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Co-Occurrence Example</a:t>
            </a:r>
          </a:p>
        </p:txBody>
      </p:sp>
      <p:sp>
        <p:nvSpPr>
          <p:cNvPr id="1228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52550"/>
            <a:ext cx="8839200" cy="3333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Assume </a:t>
            </a:r>
            <a:r>
              <a:rPr lang="en-US" dirty="0" smtClean="0"/>
              <a:t>we’ve </a:t>
            </a:r>
            <a:r>
              <a:rPr lang="en-US" dirty="0"/>
              <a:t>settled on a possible vocabulary of 12 words </a:t>
            </a:r>
            <a:r>
              <a:rPr lang="en-US" dirty="0" smtClean="0"/>
              <a:t>in “bass” sentences: 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100" dirty="0" smtClean="0"/>
              <a:t>[</a:t>
            </a:r>
            <a:r>
              <a:rPr lang="en-US" sz="2100" i="1" dirty="0"/>
              <a:t>fishing, big, sound, player, fly, rod, pound, double, runs, playing, guitar, band</a:t>
            </a:r>
            <a:r>
              <a:rPr lang="en-US" sz="2100" dirty="0"/>
              <a:t>] </a:t>
            </a:r>
            <a:endParaRPr lang="en-US" sz="2100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A50021"/>
                </a:solidFill>
              </a:rPr>
              <a:t>The vector for:</a:t>
            </a:r>
            <a:endParaRPr lang="en-US" dirty="0">
              <a:solidFill>
                <a:srgbClr val="A50021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	guitar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008000"/>
                </a:solidFill>
              </a:rPr>
              <a:t>and </a:t>
            </a:r>
            <a:r>
              <a:rPr lang="en-US" sz="2400" dirty="0">
                <a:solidFill>
                  <a:srgbClr val="A50021"/>
                </a:solidFill>
              </a:rPr>
              <a:t>bass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player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stand</a:t>
            </a:r>
            <a:endParaRPr lang="en-US" sz="2400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[</a:t>
            </a:r>
            <a:r>
              <a:rPr lang="en-US" dirty="0"/>
              <a:t>0,0,0,1,0,0,0,0,0,0,1,0] 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800" dirty="0">
              <a:solidFill>
                <a:srgbClr val="A50021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024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71450"/>
            <a:ext cx="7315200" cy="857250"/>
          </a:xfrm>
        </p:spPr>
        <p:txBody>
          <a:bodyPr/>
          <a:lstStyle/>
          <a:p>
            <a:r>
              <a:rPr lang="en-US" dirty="0"/>
              <a:t>Word Sense Disambiguation (WSD)</a:t>
            </a:r>
          </a:p>
        </p:txBody>
      </p:sp>
      <p:sp>
        <p:nvSpPr>
          <p:cNvPr id="1252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23950"/>
            <a:ext cx="8534400" cy="3886200"/>
          </a:xfrm>
        </p:spPr>
        <p:txBody>
          <a:bodyPr/>
          <a:lstStyle/>
          <a:p>
            <a:r>
              <a:rPr lang="en-US" sz="2800" dirty="0"/>
              <a:t>Given 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word in </a:t>
            </a:r>
            <a:r>
              <a:rPr lang="en-US" sz="2400" dirty="0" smtClean="0"/>
              <a:t>context </a:t>
            </a:r>
            <a:endParaRPr lang="en-US" sz="2400" dirty="0"/>
          </a:p>
          <a:p>
            <a:pPr lvl="1"/>
            <a:r>
              <a:rPr lang="en-US" sz="2400" dirty="0"/>
              <a:t>A fixed inventory of potential word </a:t>
            </a:r>
            <a:r>
              <a:rPr lang="en-US" sz="2400" dirty="0" smtClean="0"/>
              <a:t>senses</a:t>
            </a:r>
          </a:p>
          <a:p>
            <a:pPr lvl="1"/>
            <a:r>
              <a:rPr lang="en-US" sz="2400" dirty="0"/>
              <a:t>Decide which sense of the word this </a:t>
            </a:r>
            <a:r>
              <a:rPr lang="en-US" sz="2400" dirty="0" smtClean="0"/>
              <a:t>is</a:t>
            </a:r>
          </a:p>
          <a:p>
            <a:r>
              <a:rPr lang="en-US" sz="2800" dirty="0" smtClean="0"/>
              <a:t>Why? Machine translation, QA, speech synthesis</a:t>
            </a:r>
            <a:endParaRPr lang="en-US" sz="2800" dirty="0"/>
          </a:p>
          <a:p>
            <a:r>
              <a:rPr lang="en-US" sz="2800" dirty="0" smtClean="0"/>
              <a:t>What set of senses?</a:t>
            </a:r>
          </a:p>
          <a:p>
            <a:pPr lvl="1"/>
            <a:r>
              <a:rPr lang="en-US" dirty="0" smtClean="0"/>
              <a:t>English</a:t>
            </a:r>
            <a:r>
              <a:rPr lang="en-US" dirty="0"/>
              <a:t>-to-Spanish </a:t>
            </a:r>
            <a:r>
              <a:rPr lang="en-US" dirty="0" smtClean="0"/>
              <a:t>MT: set </a:t>
            </a:r>
            <a:r>
              <a:rPr lang="en-US" dirty="0"/>
              <a:t>of Spanish translations</a:t>
            </a:r>
          </a:p>
          <a:p>
            <a:pPr lvl="1"/>
            <a:r>
              <a:rPr lang="en-US" dirty="0"/>
              <a:t>Speech </a:t>
            </a:r>
            <a:r>
              <a:rPr lang="en-US" dirty="0" smtClean="0"/>
              <a:t>Synthesis:  homographs like </a:t>
            </a:r>
            <a:r>
              <a:rPr lang="en-US" i="1" dirty="0" smtClean="0"/>
              <a:t>bass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bow</a:t>
            </a:r>
          </a:p>
          <a:p>
            <a:pPr lvl="1"/>
            <a:r>
              <a:rPr lang="en-US" dirty="0" smtClean="0"/>
              <a:t>In general: the senses in a thesaurus like WordNet</a:t>
            </a:r>
          </a:p>
        </p:txBody>
      </p:sp>
    </p:spTree>
    <p:extLst>
      <p:ext uri="{BB962C8B-B14F-4D97-AF65-F5344CB8AC3E}">
        <p14:creationId xmlns:p14="http://schemas.microsoft.com/office/powerpoint/2010/main" val="358995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Word Sense Disambiguation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Classification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r>
              <a:rPr lang="en-US" dirty="0"/>
              <a:t>: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3"/>
              <p:cNvSpPr>
                <a:spLocks noGrp="1" noChangeArrowheads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3200" i="1" dirty="0" smtClean="0">
                    <a:latin typeface="Calibri" charset="0"/>
                  </a:rPr>
                  <a:t>Input</a:t>
                </a:r>
                <a:r>
                  <a:rPr lang="en-US" sz="3200" dirty="0" smtClean="0">
                    <a:latin typeface="Calibri" charset="0"/>
                  </a:rPr>
                  <a:t>:</a:t>
                </a:r>
              </a:p>
              <a:p>
                <a:pPr lvl="1"/>
                <a:r>
                  <a:rPr lang="en-US" sz="2800" dirty="0" smtClean="0">
                    <a:latin typeface="Calibri" charset="0"/>
                  </a:rPr>
                  <a:t> a word w and some features </a:t>
                </a:r>
                <a:r>
                  <a:rPr lang="en-US" sz="2800" i="1" dirty="0">
                    <a:solidFill>
                      <a:srgbClr val="FF0000"/>
                    </a:solidFill>
                    <a:latin typeface="Calibri" charset="0"/>
                  </a:rPr>
                  <a:t>f</a:t>
                </a:r>
                <a:endParaRPr lang="en-US" sz="2800" i="1" dirty="0" smtClean="0">
                  <a:solidFill>
                    <a:srgbClr val="FF0000"/>
                  </a:solidFill>
                  <a:latin typeface="Calibri" charset="0"/>
                </a:endParaRPr>
              </a:p>
              <a:p>
                <a:pPr lvl="1"/>
                <a:r>
                  <a:rPr lang="en-US" sz="2800" i="1" dirty="0" smtClean="0">
                    <a:latin typeface="Calibri" charset="0"/>
                  </a:rPr>
                  <a:t> </a:t>
                </a:r>
                <a:r>
                  <a:rPr lang="en-US" sz="2800" dirty="0" smtClean="0">
                    <a:latin typeface="Calibri" charset="0"/>
                    <a:ea typeface="ＭＳ Ｐゴシック" charset="0"/>
                  </a:rPr>
                  <a:t>a </a:t>
                </a:r>
                <a:r>
                  <a:rPr lang="en-US" sz="2800" dirty="0">
                    <a:latin typeface="Calibri" charset="0"/>
                    <a:ea typeface="ＭＳ Ｐゴシック" charset="0"/>
                  </a:rPr>
                  <a:t>fixed set of </a:t>
                </a:r>
                <a:r>
                  <a:rPr lang="en-US" sz="2800" dirty="0" smtClean="0">
                    <a:latin typeface="Calibri" charset="0"/>
                    <a:ea typeface="ＭＳ Ｐゴシック" charset="0"/>
                  </a:rPr>
                  <a:t>classes  </a:t>
                </a:r>
                <a:r>
                  <a:rPr lang="en-US" sz="2800" i="1" dirty="0" smtClean="0">
                    <a:solidFill>
                      <a:srgbClr val="FF0000"/>
                    </a:solidFill>
                    <a:latin typeface="Calibri" charset="0"/>
                    <a:ea typeface="ＭＳ Ｐゴシック" charset="0"/>
                  </a:rPr>
                  <a:t>C </a:t>
                </a:r>
                <a:r>
                  <a:rPr lang="en-US" sz="2800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</a:rPr>
                  <a:t>=</a:t>
                </a:r>
                <a:r>
                  <a:rPr lang="en-US" sz="2800" i="1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{</a:t>
                </a:r>
                <a:r>
                  <a:rPr lang="en-US" sz="2800" i="1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c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1</a:t>
                </a:r>
                <a:r>
                  <a:rPr lang="en-US" sz="2800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, </a:t>
                </a:r>
                <a:r>
                  <a:rPr lang="en-US" sz="2800" i="1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c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2</a:t>
                </a:r>
                <a:r>
                  <a:rPr lang="en-US" sz="2800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,…, </a:t>
                </a:r>
                <a:r>
                  <a:rPr lang="en-US" sz="2800" i="1" dirty="0" err="1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c</a:t>
                </a:r>
                <a:r>
                  <a:rPr lang="en-US" sz="2800" i="1" baseline="-25000" dirty="0" err="1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J</a:t>
                </a:r>
                <a:r>
                  <a:rPr lang="en-US" sz="2800" dirty="0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}</a:t>
                </a:r>
              </a:p>
              <a:p>
                <a:pPr lvl="1"/>
                <a:endParaRPr lang="en-US" sz="2800" i="1" dirty="0">
                  <a:latin typeface="Calibri" charset="0"/>
                </a:endParaRPr>
              </a:p>
              <a:p>
                <a:r>
                  <a:rPr lang="en-US" sz="3200" i="1" dirty="0">
                    <a:latin typeface="Calibri" charset="0"/>
                  </a:rPr>
                  <a:t>Output</a:t>
                </a:r>
                <a:r>
                  <a:rPr lang="en-US" sz="3200" dirty="0">
                    <a:latin typeface="Calibri" charset="0"/>
                  </a:rPr>
                  <a:t>: a predicted class </a:t>
                </a:r>
                <a:r>
                  <a:rPr lang="en-US" sz="3200" i="1" dirty="0" smtClean="0">
                    <a:solidFill>
                      <a:srgbClr val="FF0000"/>
                    </a:solidFill>
                    <a:latin typeface="Calibri" charset="0"/>
                  </a:rPr>
                  <a:t>c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3200" i="1" dirty="0" smtClean="0">
                    <a:solidFill>
                      <a:srgbClr val="FF0000"/>
                    </a:solidFill>
                    <a:latin typeface="Calibri" charset="0"/>
                    <a:ea typeface="ＭＳ Ｐゴシック" charset="0"/>
                    <a:sym typeface="Symbol" charset="0"/>
                  </a:rPr>
                  <a:t>C</a:t>
                </a:r>
                <a:endParaRPr lang="en-US" sz="3200" i="1" baseline="-25000" dirty="0">
                  <a:solidFill>
                    <a:srgbClr val="FF0000"/>
                  </a:solidFill>
                  <a:latin typeface="Calibri" charset="0"/>
                </a:endParaRPr>
              </a:p>
            </p:txBody>
          </p:sp>
        </mc:Choice>
        <mc:Fallback xmlns="">
          <p:sp>
            <p:nvSpPr>
              <p:cNvPr id="24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714" t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7467600" cy="742950"/>
          </a:xfrm>
        </p:spPr>
        <p:txBody>
          <a:bodyPr/>
          <a:lstStyle/>
          <a:p>
            <a:r>
              <a:rPr lang="en-US" sz="3600" dirty="0"/>
              <a:t>Classification Methods:</a:t>
            </a:r>
            <a:br>
              <a:rPr lang="en-US" sz="3600" dirty="0"/>
            </a:br>
            <a:r>
              <a:rPr lang="en-US" sz="3600" dirty="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>
                <a:latin typeface="Calibri" charset="0"/>
              </a:rPr>
              <a:t>Input: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a </a:t>
            </a:r>
            <a:r>
              <a:rPr lang="en-US" sz="2400" dirty="0" smtClean="0">
                <a:latin typeface="Calibri" charset="0"/>
              </a:rPr>
              <a:t>word 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w </a:t>
            </a:r>
            <a:r>
              <a:rPr lang="en-US" sz="2400" i="1" dirty="0" smtClean="0">
                <a:solidFill>
                  <a:srgbClr val="000000"/>
                </a:solidFill>
                <a:latin typeface="Calibri" charset="0"/>
              </a:rPr>
              <a:t>in a text window 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d </a:t>
            </a:r>
            <a:r>
              <a:rPr lang="en-US" sz="2400" i="1" dirty="0" smtClean="0">
                <a:solidFill>
                  <a:srgbClr val="000000"/>
                </a:solidFill>
                <a:latin typeface="Calibri" charset="0"/>
              </a:rPr>
              <a:t>(which we’ll call a “document”)</a:t>
            </a:r>
            <a:endParaRPr lang="en-US" sz="2400" i="1" dirty="0">
              <a:solidFill>
                <a:srgbClr val="000000"/>
              </a:solidFill>
              <a:latin typeface="Calibri" charset="0"/>
            </a:endParaRPr>
          </a:p>
          <a:p>
            <a:pPr lvl="1"/>
            <a:r>
              <a:rPr lang="en-US" sz="2400" i="1" dirty="0">
                <a:latin typeface="Calibri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 dirty="0" smtClean="0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training set of 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smtClean="0">
                <a:latin typeface="Calibri" charset="0"/>
              </a:rPr>
              <a:t> </a:t>
            </a:r>
            <a:r>
              <a:rPr lang="en-US" sz="2400" dirty="0">
                <a:latin typeface="Calibri" charset="0"/>
              </a:rPr>
              <a:t>hand-labeled </a:t>
            </a:r>
            <a:r>
              <a:rPr lang="en-US" sz="2400" dirty="0" smtClean="0">
                <a:latin typeface="Calibri" charset="0"/>
              </a:rPr>
              <a:t>text windows again called “documents”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 dirty="0">
                <a:latin typeface="Calibri" charset="0"/>
              </a:rPr>
              <a:t>Output: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</a:t>
            </a:r>
            <a:r>
              <a:rPr lang="en-US" sz="2400" dirty="0">
                <a:latin typeface="Calibri" charset="0"/>
              </a:rPr>
              <a:t>learned classifier </a:t>
            </a:r>
            <a:r>
              <a:rPr lang="en-US" sz="2400" i="1" dirty="0" err="1" smtClean="0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r>
              <a:rPr lang="en-US" sz="3600" dirty="0" smtClean="0"/>
              <a:t>Classification Methods:</a:t>
            </a:r>
            <a:br>
              <a:rPr lang="en-US" sz="3600" dirty="0" smtClean="0"/>
            </a:br>
            <a:r>
              <a:rPr lang="en-US" sz="3600" dirty="0" smtClean="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>
                <a:latin typeface="Calibri" charset="0"/>
              </a:rPr>
              <a:t>Any kind of classifier</a:t>
            </a:r>
          </a:p>
          <a:p>
            <a:pPr lvl="1"/>
            <a:r>
              <a:rPr lang="en-US" sz="2400" dirty="0" smtClean="0">
                <a:latin typeface="Calibri" charset="0"/>
              </a:rPr>
              <a:t>Na</a:t>
            </a:r>
            <a:r>
              <a:rPr lang="fr-FR" sz="2400" dirty="0" err="1">
                <a:latin typeface="Calibri" charset="0"/>
              </a:rPr>
              <a:t>i</a:t>
            </a:r>
            <a:r>
              <a:rPr lang="en-US" sz="2400" dirty="0" err="1" smtClean="0">
                <a:latin typeface="Calibri" charset="0"/>
              </a:rPr>
              <a:t>ve</a:t>
            </a:r>
            <a:r>
              <a:rPr lang="en-US" sz="2400" dirty="0" smtClean="0">
                <a:latin typeface="Calibri" charset="0"/>
              </a:rPr>
              <a:t> Bayes</a:t>
            </a:r>
          </a:p>
          <a:p>
            <a:pPr lvl="1"/>
            <a:r>
              <a:rPr lang="en-US" sz="2400" dirty="0" smtClean="0">
                <a:latin typeface="Calibri" charset="0"/>
              </a:rPr>
              <a:t>Logistic regression</a:t>
            </a:r>
          </a:p>
          <a:p>
            <a:pPr lvl="1"/>
            <a:r>
              <a:rPr lang="en-US" sz="2400" dirty="0" smtClean="0">
                <a:latin typeface="Calibri" charset="0"/>
              </a:rPr>
              <a:t>Neural Networks</a:t>
            </a:r>
          </a:p>
          <a:p>
            <a:pPr lvl="1"/>
            <a:r>
              <a:rPr lang="en-US" sz="2400" dirty="0">
                <a:latin typeface="Calibri" charset="0"/>
              </a:rPr>
              <a:t>Support-vector </a:t>
            </a:r>
            <a:r>
              <a:rPr lang="en-US" sz="2400" dirty="0" smtClean="0">
                <a:latin typeface="Calibri" charset="0"/>
              </a:rPr>
              <a:t>machines</a:t>
            </a:r>
          </a:p>
          <a:p>
            <a:pPr lvl="1"/>
            <a:r>
              <a:rPr lang="en-US" sz="2400" dirty="0">
                <a:latin typeface="Calibri" charset="0"/>
              </a:rPr>
              <a:t>k-Nearest Neighbors</a:t>
            </a:r>
          </a:p>
          <a:p>
            <a:pPr lvl="1"/>
            <a:endParaRPr lang="en-US" sz="2400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…</a:t>
            </a:r>
            <a:endParaRPr lang="en-US" sz="1000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Naive Bayes to WSD</a:t>
            </a:r>
            <a:endParaRPr lang="en-US" dirty="0"/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P(c) </a:t>
            </a:r>
            <a:r>
              <a:rPr lang="en-US" dirty="0"/>
              <a:t>i</a:t>
            </a:r>
            <a:r>
              <a:rPr lang="en-US" dirty="0" smtClean="0"/>
              <a:t>s the prior probability of that sense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Counting in a labeled training set.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P(</a:t>
            </a:r>
            <a:r>
              <a:rPr lang="en-US" dirty="0" err="1" smtClean="0"/>
              <a:t>w|c</a:t>
            </a:r>
            <a:r>
              <a:rPr lang="en-US" dirty="0" smtClean="0"/>
              <a:t>)  </a:t>
            </a:r>
            <a:r>
              <a:rPr lang="en-US" dirty="0"/>
              <a:t>conditional probability of </a:t>
            </a:r>
            <a:r>
              <a:rPr lang="en-US" dirty="0" smtClean="0"/>
              <a:t>a word given </a:t>
            </a:r>
            <a:r>
              <a:rPr lang="en-US" dirty="0"/>
              <a:t>a particular sense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P(</a:t>
            </a:r>
            <a:r>
              <a:rPr lang="en-US" dirty="0" err="1" smtClean="0"/>
              <a:t>w|c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dirty="0" smtClean="0"/>
              <a:t>count(</a:t>
            </a:r>
            <a:r>
              <a:rPr lang="en-US" dirty="0" err="1" smtClean="0"/>
              <a:t>w,c</a:t>
            </a:r>
            <a:r>
              <a:rPr lang="en-US" dirty="0" smtClean="0"/>
              <a:t>)/count(c)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We get </a:t>
            </a:r>
            <a:r>
              <a:rPr lang="en-US" dirty="0"/>
              <a:t>both of these from a tagged </a:t>
            </a:r>
            <a:r>
              <a:rPr lang="en-US" dirty="0" smtClean="0"/>
              <a:t>corpus like </a:t>
            </a:r>
            <a:r>
              <a:rPr lang="en-US" dirty="0" err="1" smtClean="0"/>
              <a:t>SemCor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Can also generalize to look at other features besides words.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Then it would be P(</a:t>
            </a:r>
            <a:r>
              <a:rPr lang="en-US" dirty="0" err="1" smtClean="0"/>
              <a:t>f|c</a:t>
            </a:r>
            <a:r>
              <a:rPr lang="en-US" dirty="0" smtClean="0"/>
              <a:t>) 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Conditional probability of a feature given a 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1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57800" y="2266950"/>
            <a:ext cx="403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prstClr val="black"/>
                </a:solidFill>
                <a:latin typeface="Calibri"/>
              </a:rPr>
              <a:t>Choosing a class: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P(f|d5) </a:t>
            </a:r>
          </a:p>
          <a:p>
            <a:endParaRPr lang="en-US" sz="1800" dirty="0" smtClean="0">
              <a:solidFill>
                <a:prstClr val="black"/>
              </a:solidFill>
              <a:latin typeface="Calibri"/>
            </a:endParaRPr>
          </a:p>
          <a:p>
            <a:endParaRPr lang="en-US" sz="1800" dirty="0">
              <a:solidFill>
                <a:prstClr val="black"/>
              </a:solidFill>
              <a:latin typeface="Calibri"/>
            </a:endParaRPr>
          </a:p>
          <a:p>
            <a:endParaRPr lang="en-US" sz="1800" dirty="0" smtClean="0">
              <a:solidFill>
                <a:prstClr val="black"/>
              </a:solidFill>
              <a:latin typeface="Calibri"/>
            </a:endParaRPr>
          </a:p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P(g|d5) </a:t>
            </a:r>
          </a:p>
          <a:p>
            <a:endParaRPr lang="en-US" sz="1800" dirty="0">
              <a:solidFill>
                <a:prstClr val="black"/>
              </a:solidFill>
              <a:latin typeface="Calibri"/>
            </a:endParaRPr>
          </a:p>
          <a:p>
            <a:endParaRPr lang="en-US" sz="1800" dirty="0" smtClean="0">
              <a:solidFill>
                <a:prstClr val="black"/>
              </a:solidFill>
              <a:latin typeface="Calibri"/>
            </a:endParaRPr>
          </a:p>
          <a:p>
            <a:endParaRPr lang="en-US" sz="1800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67400" y="3663374"/>
            <a:ext cx="271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TW" sz="16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1/4 * </a:t>
            </a:r>
            <a:r>
              <a:rPr lang="en-US" altLang="zh-TW" sz="16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2/9 * (2/9)</a:t>
            </a:r>
            <a:r>
              <a:rPr lang="en-US" altLang="zh-TW" sz="1600" baseline="300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2</a:t>
            </a:r>
            <a:r>
              <a:rPr lang="en-US" altLang="zh-TW" sz="16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 * </a:t>
            </a:r>
            <a:r>
              <a:rPr lang="en-US" altLang="zh-TW" sz="16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2/9 </a:t>
            </a:r>
            <a:r>
              <a:rPr lang="en-US" altLang="zh-TW" sz="1600" dirty="0">
                <a:solidFill>
                  <a:prstClr val="black"/>
                </a:solidFill>
                <a:latin typeface="Calibri" charset="0"/>
              </a:rPr>
              <a:t> </a:t>
            </a:r>
          </a:p>
          <a:p>
            <a:pPr lvl="1">
              <a:buFont typeface="Wingdings" charset="2"/>
              <a:buNone/>
            </a:pPr>
            <a:r>
              <a:rPr lang="en-US" altLang="zh-TW" sz="16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	≈ </a:t>
            </a:r>
            <a:r>
              <a:rPr lang="en-US" altLang="zh-TW" sz="16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0.0006</a:t>
            </a:r>
            <a:endParaRPr lang="en-US" altLang="zh-TW" sz="16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519716"/>
              </p:ext>
            </p:extLst>
          </p:nvPr>
        </p:nvGraphicFramePr>
        <p:xfrm>
          <a:off x="2895600" y="133350"/>
          <a:ext cx="58674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363"/>
                <a:gridCol w="523874"/>
                <a:gridCol w="3586163"/>
                <a:gridCol w="762000"/>
              </a:tblGrid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Doc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Words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Class</a:t>
                      </a:r>
                      <a:endParaRPr lang="en-US" sz="1600" dirty="0"/>
                    </a:p>
                  </a:txBody>
                  <a:tcPr/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Training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fish </a:t>
                      </a:r>
                      <a:r>
                        <a:rPr lang="en-US" sz="1600" baseline="0" dirty="0" smtClean="0"/>
                        <a:t>smoked fish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f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fish line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f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6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fish haul smoked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f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16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guitar jazz line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g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Test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line guitar </a:t>
                      </a:r>
                      <a:r>
                        <a:rPr lang="en-US" sz="1600" baseline="0" dirty="0" smtClean="0"/>
                        <a:t>jazz jazz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1600" dirty="0" smtClean="0"/>
                        <a:t>?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3028950"/>
            <a:ext cx="26091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prstClr val="black"/>
                </a:solidFill>
                <a:latin typeface="Calibri"/>
              </a:rPr>
              <a:t>Conditional Probabilities: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P(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</a:rPr>
              <a:t>line|</a:t>
            </a:r>
            <a:r>
              <a:rPr lang="en-US" sz="1800" i="1" dirty="0" err="1" smtClean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 =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P(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</a:rPr>
              <a:t>guitar|</a:t>
            </a:r>
            <a:r>
              <a:rPr lang="en-US" sz="1800" i="1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    =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P(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</a:rPr>
              <a:t>jazz|</a:t>
            </a:r>
            <a:r>
              <a:rPr lang="en-US" sz="1800" i="1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     =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P(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</a:rPr>
              <a:t>line|</a:t>
            </a:r>
            <a:r>
              <a:rPr lang="en-US" sz="1800" i="1" dirty="0" err="1" smtClean="0">
                <a:solidFill>
                  <a:prstClr val="black"/>
                </a:solidFill>
                <a:latin typeface="Calibri"/>
              </a:rPr>
              <a:t>g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 =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P(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</a:rPr>
              <a:t>guitar|</a:t>
            </a:r>
            <a:r>
              <a:rPr lang="en-US" sz="1800" i="1" dirty="0" err="1">
                <a:solidFill>
                  <a:prstClr val="black"/>
                </a:solidFill>
                <a:latin typeface="Calibri"/>
              </a:rPr>
              <a:t>g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     =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P(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</a:rPr>
              <a:t>jazz|</a:t>
            </a:r>
            <a:r>
              <a:rPr lang="en-US" sz="1800" i="1" dirty="0" err="1">
                <a:solidFill>
                  <a:prstClr val="black"/>
                </a:solidFill>
                <a:latin typeface="Calibri"/>
              </a:rPr>
              <a:t>g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      =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834574"/>
            <a:ext cx="838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prstClr val="black"/>
                </a:solidFill>
                <a:latin typeface="Calibri"/>
              </a:rPr>
              <a:t>Priors:</a:t>
            </a:r>
          </a:p>
          <a:p>
            <a:r>
              <a:rPr lang="en-US" sz="1800" i="1" dirty="0" smtClean="0">
                <a:solidFill>
                  <a:prstClr val="black"/>
                </a:solidFill>
                <a:latin typeface="Calibri"/>
              </a:rPr>
              <a:t>P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1800" i="1" dirty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)= </a:t>
            </a:r>
          </a:p>
          <a:p>
            <a:endParaRPr lang="en-US" sz="200" i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US" sz="1800" i="1" dirty="0" smtClean="0">
                <a:solidFill>
                  <a:prstClr val="black"/>
                </a:solidFill>
                <a:latin typeface="Calibri"/>
              </a:rPr>
              <a:t>P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1800" i="1" dirty="0">
                <a:solidFill>
                  <a:prstClr val="black"/>
                </a:solidFill>
                <a:latin typeface="Calibri"/>
              </a:rPr>
              <a:t>g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)=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2087998"/>
            <a:ext cx="3315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3</a:t>
            </a:r>
          </a:p>
          <a:p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000" y="2312590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4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196472" y="2388790"/>
            <a:ext cx="177960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71600" y="2291774"/>
            <a:ext cx="3315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1</a:t>
            </a:r>
          </a:p>
          <a:p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1600" y="2516366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4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1425072" y="2592566"/>
            <a:ext cx="177960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358750"/>
              </p:ext>
            </p:extLst>
          </p:nvPr>
        </p:nvGraphicFramePr>
        <p:xfrm>
          <a:off x="228600" y="1123951"/>
          <a:ext cx="249371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9" name="Equation" r:id="rId3" imgW="1524000" imgH="419100" progId="Equation.3">
                  <p:embed/>
                </p:oleObj>
              </mc:Choice>
              <mc:Fallback>
                <p:oleObj name="Equation" r:id="rId3" imgW="1524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23951"/>
                        <a:ext cx="2493718" cy="685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775752"/>
              </p:ext>
            </p:extLst>
          </p:nvPr>
        </p:nvGraphicFramePr>
        <p:xfrm>
          <a:off x="1524000" y="306388"/>
          <a:ext cx="10795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0" name="Equation" r:id="rId5" imgW="660400" imgH="393700" progId="Equation.3">
                  <p:embed/>
                </p:oleObj>
              </mc:Choice>
              <mc:Fallback>
                <p:oleObj name="Equation" r:id="rId5" imgW="660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6388"/>
                        <a:ext cx="1079500" cy="644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438400" y="3293646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1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+1) / (8+6) = 2/14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38400" y="356235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(0+1) / (8+6) = 1/14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8400" y="4145214"/>
            <a:ext cx="18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prstClr val="black"/>
                </a:solidFill>
                <a:latin typeface="Calibri" charset="0"/>
              </a:rPr>
              <a:t>(1</a:t>
            </a:r>
            <a:r>
              <a:rPr lang="en-US" altLang="zh-TW" sz="1800" dirty="0">
                <a:solidFill>
                  <a:prstClr val="black"/>
                </a:solidFill>
                <a:latin typeface="Calibri" charset="0"/>
              </a:rPr>
              <a:t>+1) / (3+6) = 2/9 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38400" y="385208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(0+1) / (8+6) = 1/14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38400" y="4412218"/>
            <a:ext cx="18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prstClr val="black"/>
                </a:solidFill>
                <a:latin typeface="Calibri" charset="0"/>
              </a:rPr>
              <a:t>(1</a:t>
            </a:r>
            <a:r>
              <a:rPr lang="en-US" altLang="zh-TW" sz="1800" dirty="0">
                <a:solidFill>
                  <a:prstClr val="black"/>
                </a:solidFill>
                <a:latin typeface="Calibri" charset="0"/>
              </a:rPr>
              <a:t>+1) / (3+6) = 2/9 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44848" y="4669254"/>
            <a:ext cx="18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prstClr val="black"/>
                </a:solidFill>
                <a:latin typeface="Calibri" charset="0"/>
              </a:rPr>
              <a:t>(1</a:t>
            </a:r>
            <a:r>
              <a:rPr lang="en-US" altLang="zh-TW" sz="1800" dirty="0">
                <a:solidFill>
                  <a:prstClr val="black"/>
                </a:solidFill>
                <a:latin typeface="Calibri" charset="0"/>
              </a:rPr>
              <a:t>+1) / (3+6) = 2/9 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62947" y="2585118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TW" sz="1600" dirty="0">
                <a:solidFill>
                  <a:prstClr val="black"/>
                </a:solidFill>
                <a:latin typeface="Calibri" charset="0"/>
              </a:rPr>
              <a:t> 3/4 * </a:t>
            </a:r>
            <a:r>
              <a:rPr lang="en-US" altLang="zh-TW" sz="1600" dirty="0" smtClean="0">
                <a:solidFill>
                  <a:prstClr val="black"/>
                </a:solidFill>
                <a:latin typeface="Calibri" charset="0"/>
              </a:rPr>
              <a:t>2/14 </a:t>
            </a:r>
            <a:r>
              <a:rPr lang="en-US" altLang="zh-TW" sz="1600" dirty="0">
                <a:solidFill>
                  <a:prstClr val="black"/>
                </a:solidFill>
                <a:latin typeface="Calibri" charset="0"/>
              </a:rPr>
              <a:t>* </a:t>
            </a:r>
            <a:r>
              <a:rPr lang="en-US" altLang="zh-TW" sz="1600" dirty="0" smtClean="0">
                <a:solidFill>
                  <a:prstClr val="black"/>
                </a:solidFill>
                <a:latin typeface="Calibri" charset="0"/>
              </a:rPr>
              <a:t>(1/14)</a:t>
            </a:r>
            <a:r>
              <a:rPr lang="en-US" altLang="zh-TW" sz="1600" baseline="30000" dirty="0" smtClean="0">
                <a:solidFill>
                  <a:prstClr val="black"/>
                </a:solidFill>
                <a:latin typeface="Calibri" charset="0"/>
              </a:rPr>
              <a:t>2</a:t>
            </a:r>
            <a:r>
              <a:rPr lang="en-US" altLang="zh-TW" sz="1600" dirty="0" smtClean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charset="0"/>
              </a:rPr>
              <a:t>* </a:t>
            </a:r>
            <a:r>
              <a:rPr lang="en-US" altLang="zh-TW" sz="1600" dirty="0" smtClean="0">
                <a:solidFill>
                  <a:prstClr val="black"/>
                </a:solidFill>
                <a:latin typeface="Calibri" charset="0"/>
              </a:rPr>
              <a:t>1/14 </a:t>
            </a:r>
            <a:endParaRPr lang="en-US" altLang="zh-TW" sz="1600" dirty="0">
              <a:solidFill>
                <a:prstClr val="black"/>
              </a:solidFill>
              <a:latin typeface="Calibri" charset="0"/>
            </a:endParaRPr>
          </a:p>
          <a:p>
            <a:pPr lvl="1">
              <a:buFont typeface="Wingdings" charset="2"/>
              <a:buNone/>
            </a:pPr>
            <a:r>
              <a:rPr lang="en-US" altLang="zh-TW" sz="16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	≈ 0.00003</a:t>
            </a:r>
            <a:endParaRPr lang="en-US" altLang="zh-TW" sz="16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aphicFrame>
        <p:nvGraphicFramePr>
          <p:cNvPr id="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907398"/>
              </p:ext>
            </p:extLst>
          </p:nvPr>
        </p:nvGraphicFramePr>
        <p:xfrm>
          <a:off x="6158832" y="2701422"/>
          <a:ext cx="223838" cy="140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1" name="Equation" r:id="rId7" imgW="152280" imgH="126720" progId="Equation.3">
                  <p:embed/>
                </p:oleObj>
              </mc:Choice>
              <mc:Fallback>
                <p:oleObj name="Equation" r:id="rId7" imgW="15228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8832" y="2701422"/>
                        <a:ext cx="223838" cy="140494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629764"/>
              </p:ext>
            </p:extLst>
          </p:nvPr>
        </p:nvGraphicFramePr>
        <p:xfrm>
          <a:off x="6096000" y="3768222"/>
          <a:ext cx="223838" cy="140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2" name="Equation" r:id="rId9" imgW="152280" imgH="126720" progId="Equation.3">
                  <p:embed/>
                </p:oleObj>
              </mc:Choice>
              <mc:Fallback>
                <p:oleObj name="Equation" r:id="rId9" imgW="15228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768222"/>
                        <a:ext cx="223838" cy="140494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60244" y="1845194"/>
            <a:ext cx="44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V = {fish, smoked, line, haul, guitar, jazz}</a:t>
            </a:r>
            <a:endParaRPr lang="en-US" sz="1800" dirty="0">
              <a:latin typeface="+mn-lt"/>
            </a:endParaRPr>
          </a:p>
        </p:txBody>
      </p:sp>
      <p:sp>
        <p:nvSpPr>
          <p:cNvPr id="6" name="Explosion 2 5"/>
          <p:cNvSpPr/>
          <p:nvPr/>
        </p:nvSpPr>
        <p:spPr bwMode="auto">
          <a:xfrm rot="480000">
            <a:off x="4915387" y="2869626"/>
            <a:ext cx="4417606" cy="1958457"/>
          </a:xfrm>
          <a:prstGeom prst="irregularSeal2">
            <a:avLst/>
          </a:prstGeom>
          <a:solidFill>
            <a:srgbClr val="92D050">
              <a:alpha val="21000"/>
            </a:srgbClr>
          </a:solidFill>
          <a:ln w="22225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0" grpId="0"/>
      <p:bldP spid="7" grpId="0"/>
      <p:bldP spid="8" grpId="0" build="allAtOnce"/>
      <p:bldP spid="13" grpId="0"/>
      <p:bldP spid="24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Word Sense Disambiguation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Evaluations and Baselines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891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WSD Evaluations and baselines</a:t>
            </a:r>
          </a:p>
        </p:txBody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52550"/>
            <a:ext cx="8686800" cy="3581400"/>
          </a:xfrm>
        </p:spPr>
        <p:txBody>
          <a:bodyPr/>
          <a:lstStyle/>
          <a:p>
            <a:r>
              <a:rPr lang="en-US" dirty="0" smtClean="0"/>
              <a:t>Best evaluation: </a:t>
            </a:r>
            <a:r>
              <a:rPr lang="en-US" b="1" dirty="0" smtClean="0">
                <a:solidFill>
                  <a:srgbClr val="0000FF"/>
                </a:solidFill>
              </a:rPr>
              <a:t>extrinsic (‘end-to-end’, `task-based’) evaluation</a:t>
            </a:r>
          </a:p>
          <a:p>
            <a:pPr lvl="1"/>
            <a:r>
              <a:rPr lang="en-US" dirty="0" smtClean="0"/>
              <a:t>Embed WSD algorithm in a task and see if you can do the task better!</a:t>
            </a:r>
            <a:endParaRPr lang="en-US" dirty="0"/>
          </a:p>
          <a:p>
            <a:r>
              <a:rPr lang="en-US" dirty="0" smtClean="0"/>
              <a:t>What we often do for convenience: </a:t>
            </a:r>
            <a:r>
              <a:rPr lang="en-US" b="1" dirty="0" smtClean="0">
                <a:solidFill>
                  <a:srgbClr val="0000FF"/>
                </a:solidFill>
              </a:rPr>
              <a:t>intrinsic evaluation</a:t>
            </a:r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Exact match </a:t>
            </a:r>
            <a:r>
              <a:rPr lang="en-US" b="1" dirty="0" smtClean="0"/>
              <a:t>sense</a:t>
            </a:r>
            <a:r>
              <a:rPr lang="en-US" dirty="0" smtClean="0"/>
              <a:t> </a:t>
            </a:r>
            <a:r>
              <a:rPr lang="en-US" b="1" dirty="0" smtClean="0"/>
              <a:t>accuracy</a:t>
            </a:r>
            <a:endParaRPr lang="en-US" dirty="0"/>
          </a:p>
          <a:p>
            <a:pPr lvl="2"/>
            <a:r>
              <a:rPr lang="en-US" dirty="0"/>
              <a:t>% of words tagged identically with </a:t>
            </a:r>
            <a:r>
              <a:rPr lang="en-US" dirty="0" smtClean="0"/>
              <a:t>the human-manual </a:t>
            </a:r>
            <a:r>
              <a:rPr lang="en-US" dirty="0"/>
              <a:t>sense tags</a:t>
            </a:r>
          </a:p>
          <a:p>
            <a:pPr lvl="1"/>
            <a:r>
              <a:rPr lang="en-US" dirty="0"/>
              <a:t>Usually evaluate using </a:t>
            </a:r>
            <a:r>
              <a:rPr lang="en-US" b="1" dirty="0"/>
              <a:t>held-out data </a:t>
            </a:r>
            <a:r>
              <a:rPr lang="en-US" dirty="0"/>
              <a:t>from same labeled corpus</a:t>
            </a:r>
          </a:p>
          <a:p>
            <a:r>
              <a:rPr lang="en-US" dirty="0" smtClean="0"/>
              <a:t>Baselines</a:t>
            </a:r>
            <a:endParaRPr lang="en-US" dirty="0"/>
          </a:p>
          <a:p>
            <a:pPr lvl="1"/>
            <a:r>
              <a:rPr lang="en-US" dirty="0"/>
              <a:t>Most frequent sense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Lesk</a:t>
            </a:r>
            <a:r>
              <a:rPr lang="en-US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117050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Frequent Sense</a:t>
            </a:r>
          </a:p>
        </p:txBody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WordNet </a:t>
            </a:r>
            <a:r>
              <a:rPr lang="en-US" dirty="0"/>
              <a:t>senses are ordered in frequency order</a:t>
            </a:r>
          </a:p>
          <a:p>
            <a:r>
              <a:rPr lang="en-US" dirty="0"/>
              <a:t>So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most frequent sense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in </a:t>
            </a:r>
            <a:r>
              <a:rPr lang="en-US" dirty="0" smtClean="0"/>
              <a:t>WordNet </a:t>
            </a:r>
            <a:r>
              <a:rPr lang="en-US" dirty="0"/>
              <a:t>=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take the first sense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  <a:p>
            <a:r>
              <a:rPr lang="en-US" dirty="0"/>
              <a:t>Sense frequencies come from </a:t>
            </a:r>
            <a:r>
              <a:rPr lang="en-US" dirty="0" smtClean="0"/>
              <a:t>the </a:t>
            </a:r>
            <a:r>
              <a:rPr lang="en-US" i="1" dirty="0" err="1" smtClean="0"/>
              <a:t>SemCor</a:t>
            </a:r>
            <a:r>
              <a:rPr lang="en-US" dirty="0" smtClean="0"/>
              <a:t> corpus</a:t>
            </a:r>
            <a:endParaRPr lang="en-US" dirty="0"/>
          </a:p>
        </p:txBody>
      </p:sp>
      <p:pic>
        <p:nvPicPr>
          <p:cNvPr id="1444868" name="Picture 4" descr="pl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18" y="3028950"/>
            <a:ext cx="842221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Ceiling</a:t>
            </a:r>
          </a:p>
        </p:txBody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Human inter-annotator agreement</a:t>
            </a:r>
          </a:p>
          <a:p>
            <a:pPr lvl="1"/>
            <a:r>
              <a:rPr lang="en-US" sz="2400" dirty="0"/>
              <a:t>Compare annotations of two humans</a:t>
            </a:r>
          </a:p>
          <a:p>
            <a:pPr lvl="1"/>
            <a:r>
              <a:rPr lang="en-US" sz="2400" dirty="0"/>
              <a:t>On same data</a:t>
            </a:r>
          </a:p>
          <a:p>
            <a:pPr lvl="1"/>
            <a:r>
              <a:rPr lang="en-US" sz="2400" dirty="0"/>
              <a:t>Given same tagging guidelines</a:t>
            </a:r>
          </a:p>
          <a:p>
            <a:r>
              <a:rPr lang="en-US" sz="2800" dirty="0"/>
              <a:t>Human agreements on all-words corpora with </a:t>
            </a:r>
            <a:r>
              <a:rPr lang="en-US" sz="2800" dirty="0" smtClean="0"/>
              <a:t>WordNet </a:t>
            </a:r>
            <a:r>
              <a:rPr lang="en-US" sz="2800" dirty="0"/>
              <a:t>style senses</a:t>
            </a:r>
          </a:p>
          <a:p>
            <a:pPr lvl="1"/>
            <a:r>
              <a:rPr lang="en-US" sz="2400" dirty="0"/>
              <a:t>75%-80% </a:t>
            </a:r>
          </a:p>
        </p:txBody>
      </p:sp>
    </p:spTree>
    <p:extLst>
      <p:ext uri="{BB962C8B-B14F-4D97-AF65-F5344CB8AC3E}">
        <p14:creationId xmlns:p14="http://schemas.microsoft.com/office/powerpoint/2010/main" val="36160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variants of WSD task</a:t>
            </a:r>
          </a:p>
        </p:txBody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Lexical Sample task</a:t>
            </a:r>
          </a:p>
          <a:p>
            <a:pPr lvl="1"/>
            <a:r>
              <a:rPr lang="en-US" sz="2400" dirty="0"/>
              <a:t>Small pre-selected set of target </a:t>
            </a:r>
            <a:r>
              <a:rPr lang="en-US" sz="2400" dirty="0" smtClean="0"/>
              <a:t>words (</a:t>
            </a:r>
            <a:r>
              <a:rPr lang="en-US" sz="2400" i="1" dirty="0" smtClean="0"/>
              <a:t>line, plant</a:t>
            </a:r>
            <a:r>
              <a:rPr lang="en-US" sz="2400" dirty="0" smtClean="0"/>
              <a:t>)</a:t>
            </a:r>
            <a:endParaRPr lang="en-US" sz="2400" dirty="0"/>
          </a:p>
          <a:p>
            <a:pPr lvl="1"/>
            <a:r>
              <a:rPr lang="en-US" sz="2400" dirty="0" smtClean="0"/>
              <a:t>And inventory of senses for each word</a:t>
            </a:r>
          </a:p>
          <a:p>
            <a:pPr lvl="1"/>
            <a:r>
              <a:rPr lang="en-US" sz="2400" b="1" dirty="0" smtClean="0"/>
              <a:t>Supervised </a:t>
            </a:r>
            <a:r>
              <a:rPr lang="en-US" sz="2400" b="1" dirty="0"/>
              <a:t>machine </a:t>
            </a:r>
            <a:r>
              <a:rPr lang="en-US" sz="2400" b="1" dirty="0" smtClean="0"/>
              <a:t>learning: train a classifier for each word</a:t>
            </a:r>
            <a:endParaRPr lang="en-US" sz="2400" dirty="0"/>
          </a:p>
          <a:p>
            <a:r>
              <a:rPr lang="en-US" sz="2800" dirty="0"/>
              <a:t>All-words task</a:t>
            </a:r>
          </a:p>
          <a:p>
            <a:pPr lvl="1"/>
            <a:r>
              <a:rPr lang="en-US" sz="2400" dirty="0"/>
              <a:t>Every word in an </a:t>
            </a:r>
            <a:r>
              <a:rPr lang="en-US" sz="2400" dirty="0" smtClean="0"/>
              <a:t>entire </a:t>
            </a:r>
            <a:r>
              <a:rPr lang="en-US" sz="2400" dirty="0"/>
              <a:t>text</a:t>
            </a:r>
          </a:p>
          <a:p>
            <a:pPr lvl="1"/>
            <a:r>
              <a:rPr lang="en-US" sz="2400" dirty="0"/>
              <a:t>A lexicon with senses for each </a:t>
            </a:r>
            <a:r>
              <a:rPr lang="en-US" sz="2400" dirty="0" smtClean="0"/>
              <a:t>word</a:t>
            </a:r>
          </a:p>
          <a:p>
            <a:pPr lvl="1"/>
            <a:r>
              <a:rPr lang="en-US" sz="2400" dirty="0" smtClean="0"/>
              <a:t>Data sparseness: can’t train word-specific classifiers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206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Word Sense Disambiguation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Dictionary and Thesaurus Methods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296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Simplified </a:t>
            </a:r>
            <a:r>
              <a:rPr lang="en-US" dirty="0" err="1" smtClean="0"/>
              <a:t>Lesk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disambiguate “</a:t>
            </a:r>
            <a:r>
              <a:rPr lang="en-US" b="1" dirty="0" smtClean="0">
                <a:solidFill>
                  <a:srgbClr val="0000FF"/>
                </a:solidFill>
              </a:rPr>
              <a:t>bank”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this sentence:</a:t>
            </a:r>
          </a:p>
          <a:p>
            <a:pPr marL="457200" lvl="1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00FF"/>
                </a:solidFill>
              </a:rPr>
              <a:t>bank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can guarantee deposits will eventually cover future tuition costs because it invests in adjustable-rate mortgage securities. </a:t>
            </a:r>
          </a:p>
          <a:p>
            <a:r>
              <a:rPr lang="en-US" dirty="0"/>
              <a:t>given the following two WordNet senses: </a:t>
            </a:r>
          </a:p>
          <a:p>
            <a:endParaRPr lang="en-US" dirty="0"/>
          </a:p>
        </p:txBody>
      </p:sp>
      <p:pic>
        <p:nvPicPr>
          <p:cNvPr id="2" name="Picture 1" descr="lesk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5150"/>
            <a:ext cx="8042393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7467600" cy="742950"/>
          </a:xfrm>
        </p:spPr>
        <p:txBody>
          <a:bodyPr/>
          <a:lstStyle/>
          <a:p>
            <a:r>
              <a:rPr lang="en-US" dirty="0" smtClean="0"/>
              <a:t>The Simplified </a:t>
            </a:r>
            <a:r>
              <a:rPr lang="en-US" dirty="0" err="1" smtClean="0"/>
              <a:t>Lesk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763000" cy="333375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0000FF"/>
                </a:solidFill>
              </a:rPr>
              <a:t>bank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can guarantee deposits will eventually cover future tuition costs because it invests in adjustable-rate mortgage securities. </a:t>
            </a:r>
          </a:p>
          <a:p>
            <a:endParaRPr lang="en-US" dirty="0"/>
          </a:p>
        </p:txBody>
      </p:sp>
      <p:pic>
        <p:nvPicPr>
          <p:cNvPr id="2" name="Picture 1" descr="lesk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24200"/>
            <a:ext cx="8042393" cy="196215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5955695" y="3124200"/>
            <a:ext cx="838200" cy="304800"/>
          </a:xfrm>
          <a:prstGeom prst="roundRect">
            <a:avLst/>
          </a:prstGeom>
          <a:noFill/>
          <a:ln w="6350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862010" y="1828800"/>
            <a:ext cx="1173616" cy="381000"/>
          </a:xfrm>
          <a:prstGeom prst="roundRect">
            <a:avLst/>
          </a:prstGeom>
          <a:noFill/>
          <a:ln w="6350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893833" y="2197705"/>
            <a:ext cx="1330098" cy="381000"/>
          </a:xfrm>
          <a:prstGeom prst="roundRect">
            <a:avLst/>
          </a:prstGeom>
          <a:noFill/>
          <a:ln w="635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543800" y="3657600"/>
            <a:ext cx="890210" cy="304800"/>
          </a:xfrm>
          <a:prstGeom prst="roundRect">
            <a:avLst/>
          </a:prstGeom>
          <a:noFill/>
          <a:ln w="635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1047750"/>
            <a:ext cx="7620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+mn-lt"/>
              </a:rPr>
              <a:t>Choose sense with </a:t>
            </a:r>
            <a:r>
              <a:rPr lang="en-US" sz="2200" smtClean="0">
                <a:latin typeface="+mn-lt"/>
              </a:rPr>
              <a:t>most word overlap </a:t>
            </a:r>
            <a:r>
              <a:rPr lang="en-US" sz="2200" dirty="0" smtClean="0">
                <a:latin typeface="+mn-lt"/>
              </a:rPr>
              <a:t>between gloss and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1352550"/>
            <a:ext cx="3293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(not counting function words)</a:t>
            </a:r>
          </a:p>
        </p:txBody>
      </p:sp>
    </p:spTree>
    <p:extLst>
      <p:ext uri="{BB962C8B-B14F-4D97-AF65-F5344CB8AC3E}">
        <p14:creationId xmlns:p14="http://schemas.microsoft.com/office/powerpoint/2010/main" val="326115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4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7467600" cy="742950"/>
          </a:xfrm>
        </p:spPr>
        <p:txBody>
          <a:bodyPr/>
          <a:lstStyle/>
          <a:p>
            <a:r>
              <a:rPr lang="en-US" dirty="0" smtClean="0"/>
              <a:t>The Corpus </a:t>
            </a:r>
            <a:r>
              <a:rPr lang="en-US" dirty="0" err="1" smtClean="0"/>
              <a:t>Lesk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763000" cy="3333750"/>
          </a:xfrm>
        </p:spPr>
        <p:txBody>
          <a:bodyPr/>
          <a:lstStyle/>
          <a:p>
            <a:r>
              <a:rPr lang="en-US" dirty="0"/>
              <a:t>Assumes we have some sense-labeled data (like </a:t>
            </a:r>
            <a:r>
              <a:rPr lang="en-US" dirty="0" err="1"/>
              <a:t>SemCor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Take all the sentences with the relevant word sense:</a:t>
            </a:r>
          </a:p>
          <a:p>
            <a:pPr marL="457200" lvl="1" indent="0">
              <a:buNone/>
            </a:pPr>
            <a:r>
              <a:rPr lang="en-US" i="1" dirty="0"/>
              <a:t>These short, "streamlined" meetings usually are sponsored by local </a:t>
            </a:r>
            <a:r>
              <a:rPr lang="en-US" b="1" i="1" dirty="0" smtClean="0">
                <a:solidFill>
                  <a:srgbClr val="0000FF"/>
                </a:solidFill>
              </a:rPr>
              <a:t>banks</a:t>
            </a:r>
            <a:r>
              <a:rPr lang="en-US" b="1" i="1" baseline="30000" dirty="0" smtClean="0">
                <a:solidFill>
                  <a:srgbClr val="0000FF"/>
                </a:solidFill>
              </a:rPr>
              <a:t>1</a:t>
            </a:r>
            <a:r>
              <a:rPr lang="en-US" i="1" dirty="0" smtClean="0"/>
              <a:t>, </a:t>
            </a:r>
            <a:r>
              <a:rPr lang="en-US" i="1" dirty="0"/>
              <a:t>Chambers of Commerce, trade associations, or other civic organizations.</a:t>
            </a:r>
            <a:endParaRPr lang="en-US" i="1" dirty="0" smtClean="0"/>
          </a:p>
          <a:p>
            <a:r>
              <a:rPr lang="en-US" dirty="0" smtClean="0"/>
              <a:t>Now add these to the gloss + examples for each sense, call it the “signature” of a sense.</a:t>
            </a:r>
          </a:p>
          <a:p>
            <a:r>
              <a:rPr lang="en-US" dirty="0" smtClean="0"/>
              <a:t>Choose </a:t>
            </a:r>
            <a:r>
              <a:rPr lang="en-US" dirty="0"/>
              <a:t>sense with most word overlap between </a:t>
            </a:r>
            <a:r>
              <a:rPr lang="en-US" dirty="0" smtClean="0"/>
              <a:t>context and signature.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</a:t>
            </a:r>
            <a:r>
              <a:rPr lang="en-US" dirty="0" err="1" smtClean="0"/>
              <a:t>Lesk</a:t>
            </a:r>
            <a:r>
              <a:rPr lang="en-US" dirty="0" smtClean="0"/>
              <a:t>: IDF 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581400"/>
          </a:xfrm>
        </p:spPr>
        <p:txBody>
          <a:bodyPr/>
          <a:lstStyle/>
          <a:p>
            <a:r>
              <a:rPr lang="en-US" dirty="0" smtClean="0"/>
              <a:t>Instead of just removing function words</a:t>
            </a:r>
          </a:p>
          <a:p>
            <a:pPr lvl="1"/>
            <a:r>
              <a:rPr lang="en-US" dirty="0" smtClean="0"/>
              <a:t>Weigh each word by its `promiscuity’ across documents</a:t>
            </a:r>
          </a:p>
          <a:p>
            <a:pPr lvl="1"/>
            <a:r>
              <a:rPr lang="en-US" dirty="0" smtClean="0"/>
              <a:t>Down-weights words that occur in every `document’ (gloss, example,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These are generally function words, but is a more fine-grained measure</a:t>
            </a:r>
          </a:p>
          <a:p>
            <a:r>
              <a:rPr lang="en-US" dirty="0" smtClean="0"/>
              <a:t>Weigh each overlapping word by </a:t>
            </a:r>
            <a:r>
              <a:rPr lang="en-US" b="1" dirty="0"/>
              <a:t>i</a:t>
            </a:r>
            <a:r>
              <a:rPr lang="en-US" b="1" dirty="0" smtClean="0"/>
              <a:t>nverse document frequency</a:t>
            </a:r>
          </a:p>
          <a:p>
            <a:pPr lvl="1"/>
            <a:endParaRPr lang="en-US" i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</a:t>
            </a:r>
            <a:r>
              <a:rPr lang="en-US" dirty="0" err="1" smtClean="0"/>
              <a:t>Lesk</a:t>
            </a:r>
            <a:r>
              <a:rPr lang="en-US" dirty="0" smtClean="0"/>
              <a:t>: IDF 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581400"/>
          </a:xfrm>
        </p:spPr>
        <p:txBody>
          <a:bodyPr/>
          <a:lstStyle/>
          <a:p>
            <a:r>
              <a:rPr lang="en-US" dirty="0" smtClean="0"/>
              <a:t>Weigh each overlapping word by </a:t>
            </a:r>
            <a:r>
              <a:rPr lang="en-US" b="1" dirty="0"/>
              <a:t>i</a:t>
            </a:r>
            <a:r>
              <a:rPr lang="en-US" b="1" dirty="0" smtClean="0"/>
              <a:t>nverse document frequency</a:t>
            </a:r>
          </a:p>
          <a:p>
            <a:pPr lvl="1"/>
            <a:r>
              <a:rPr lang="en-US" dirty="0" smtClean="0"/>
              <a:t>N is the total number of documents</a:t>
            </a:r>
          </a:p>
          <a:p>
            <a:pPr lvl="1"/>
            <a:r>
              <a:rPr lang="en-US" dirty="0" err="1" smtClean="0"/>
              <a:t>df</a:t>
            </a:r>
            <a:r>
              <a:rPr lang="en-US" sz="3200" baseline="-25000" dirty="0" err="1" smtClean="0"/>
              <a:t>i</a:t>
            </a:r>
            <a:r>
              <a:rPr lang="en-US" dirty="0" smtClean="0"/>
              <a:t> = “document frequency of word </a:t>
            </a:r>
            <a:r>
              <a:rPr lang="en-US" i="1" dirty="0" err="1" smtClean="0"/>
              <a:t>i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= # of documents with word </a:t>
            </a:r>
            <a:r>
              <a:rPr lang="en-US" i="1" dirty="0" smtClean="0"/>
              <a:t>I</a:t>
            </a:r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189961"/>
              </p:ext>
            </p:extLst>
          </p:nvPr>
        </p:nvGraphicFramePr>
        <p:xfrm>
          <a:off x="5410200" y="1733550"/>
          <a:ext cx="21336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3" name="Equation" r:id="rId3" imgW="914400" imgH="571500" progId="Equation.3">
                  <p:embed/>
                </p:oleObj>
              </mc:Choice>
              <mc:Fallback>
                <p:oleObj name="Equation" r:id="rId3" imgW="9144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0200" y="1733550"/>
                        <a:ext cx="2133600" cy="133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289034"/>
              </p:ext>
            </p:extLst>
          </p:nvPr>
        </p:nvGraphicFramePr>
        <p:xfrm>
          <a:off x="671513" y="3406775"/>
          <a:ext cx="7951787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4" name="Equation" r:id="rId5" imgW="3987800" imgH="558800" progId="Equation.3">
                  <p:embed/>
                </p:oleObj>
              </mc:Choice>
              <mc:Fallback>
                <p:oleObj name="Equation" r:id="rId5" imgW="39878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1513" y="3406775"/>
                        <a:ext cx="7951787" cy="1116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35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/>
          <a:lstStyle/>
          <a:p>
            <a:r>
              <a:rPr lang="en-US" dirty="0" smtClean="0"/>
              <a:t>Graph-based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95350"/>
            <a:ext cx="8534400" cy="3333750"/>
          </a:xfrm>
        </p:spPr>
        <p:txBody>
          <a:bodyPr/>
          <a:lstStyle/>
          <a:p>
            <a:r>
              <a:rPr lang="en-US" dirty="0" smtClean="0"/>
              <a:t>First, WordNet can be viewed as a graph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senses are nodes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relations (</a:t>
            </a:r>
            <a:r>
              <a:rPr lang="en-US" dirty="0" err="1" smtClean="0"/>
              <a:t>hypernymy</a:t>
            </a:r>
            <a:r>
              <a:rPr lang="en-US" dirty="0" smtClean="0"/>
              <a:t>, </a:t>
            </a:r>
            <a:r>
              <a:rPr lang="en-US" dirty="0" err="1" smtClean="0"/>
              <a:t>meronymy</a:t>
            </a:r>
            <a:r>
              <a:rPr lang="en-US" dirty="0" smtClean="0"/>
              <a:t>) are edges</a:t>
            </a:r>
          </a:p>
          <a:p>
            <a:pPr lvl="1"/>
            <a:r>
              <a:rPr lang="en-US" dirty="0" smtClean="0"/>
              <a:t>Also add edge between word and unambiguous gloss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drinkw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62989"/>
            <a:ext cx="5511800" cy="259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the graph 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target word and words in its sentential context into the graph, with directed edges to their senses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“She drank some milk”</a:t>
            </a:r>
          </a:p>
          <a:p>
            <a:r>
              <a:rPr lang="en-US" dirty="0" smtClean="0"/>
              <a:t>Now choose the</a:t>
            </a:r>
          </a:p>
          <a:p>
            <a:pPr marL="0" indent="0">
              <a:buNone/>
            </a:pPr>
            <a:r>
              <a:rPr lang="en-US" i="1" dirty="0" smtClean="0"/>
              <a:t>     most central </a:t>
            </a:r>
            <a:r>
              <a:rPr lang="en-US" dirty="0" smtClean="0"/>
              <a:t>sense</a:t>
            </a:r>
          </a:p>
          <a:p>
            <a:pPr marL="0" indent="0">
              <a:buNone/>
            </a:pPr>
            <a:r>
              <a:rPr lang="en-US" sz="2000" dirty="0" smtClean="0"/>
              <a:t>Add some probability to</a:t>
            </a:r>
          </a:p>
          <a:p>
            <a:pPr marL="0" indent="0">
              <a:buNone/>
            </a:pPr>
            <a:r>
              <a:rPr lang="en-US" sz="2000" dirty="0" smtClean="0"/>
              <a:t>“drink” and “milk” and </a:t>
            </a:r>
          </a:p>
          <a:p>
            <a:pPr marL="0" indent="0">
              <a:buNone/>
            </a:pPr>
            <a:r>
              <a:rPr lang="en-US" sz="2000" dirty="0" smtClean="0"/>
              <a:t>compute node with</a:t>
            </a:r>
          </a:p>
          <a:p>
            <a:pPr marL="0" indent="0">
              <a:buNone/>
            </a:pPr>
            <a:r>
              <a:rPr lang="en-US" sz="2000" dirty="0" smtClean="0"/>
              <a:t>highest “</a:t>
            </a:r>
            <a:r>
              <a:rPr lang="en-US" sz="2000" dirty="0" err="1" smtClean="0"/>
              <a:t>pagerank</a:t>
            </a:r>
            <a:r>
              <a:rPr lang="en-US" sz="2000" dirty="0" smtClean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drinkmi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2305998"/>
            <a:ext cx="5778500" cy="28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9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Word Sense Disambiguation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Semi-Supervised Learning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6252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Semi-Supervised Learning</a:t>
            </a:r>
            <a:endParaRPr lang="en-US" dirty="0"/>
          </a:p>
        </p:txBody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alibri"/>
                <a:cs typeface="Calibri"/>
              </a:rPr>
              <a:t>Problem</a:t>
            </a:r>
            <a:r>
              <a:rPr lang="en-US" sz="3200" dirty="0" smtClean="0">
                <a:latin typeface="Calibri"/>
                <a:cs typeface="Calibri"/>
              </a:rPr>
              <a:t>: supervised and dictionary-based approaches require large hand-built resources</a:t>
            </a:r>
          </a:p>
          <a:p>
            <a:pPr marL="457200" lvl="1" indent="0">
              <a:buNone/>
            </a:pPr>
            <a:r>
              <a:rPr lang="en-US" sz="2800" dirty="0" smtClean="0">
                <a:latin typeface="Calibri"/>
                <a:cs typeface="Calibri"/>
              </a:rPr>
              <a:t>What </a:t>
            </a:r>
            <a:r>
              <a:rPr lang="en-US" sz="2800" dirty="0">
                <a:latin typeface="Calibri"/>
                <a:cs typeface="Calibri"/>
              </a:rPr>
              <a:t>if you </a:t>
            </a:r>
            <a:r>
              <a:rPr lang="en-US" sz="2800" dirty="0" smtClean="0">
                <a:latin typeface="Calibri"/>
                <a:cs typeface="Calibri"/>
              </a:rPr>
              <a:t>don’t </a:t>
            </a:r>
            <a:r>
              <a:rPr lang="en-US" sz="2800" dirty="0">
                <a:latin typeface="Calibri"/>
                <a:cs typeface="Calibri"/>
              </a:rPr>
              <a:t>have </a:t>
            </a:r>
            <a:r>
              <a:rPr lang="en-US" sz="2800" dirty="0" smtClean="0">
                <a:latin typeface="Calibri"/>
                <a:cs typeface="Calibri"/>
              </a:rPr>
              <a:t>so much training data?</a:t>
            </a:r>
            <a:endParaRPr lang="en-US" sz="28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3200" b="1" dirty="0" smtClean="0">
                <a:latin typeface="Calibri"/>
                <a:cs typeface="Calibri"/>
              </a:rPr>
              <a:t>Solution</a:t>
            </a:r>
            <a:r>
              <a:rPr lang="en-US" sz="3200" dirty="0" smtClean="0">
                <a:latin typeface="Calibri"/>
                <a:cs typeface="Calibri"/>
              </a:rPr>
              <a:t>: Bootstrapping</a:t>
            </a:r>
            <a:endParaRPr lang="en-US" sz="3200" dirty="0">
              <a:latin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2800" dirty="0" smtClean="0">
                <a:latin typeface="Calibri"/>
                <a:cs typeface="Calibri"/>
              </a:rPr>
              <a:t>Generalize from a very small hand-labeled seed-set.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938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</a:p>
          <a:p>
            <a:r>
              <a:rPr lang="en-US" dirty="0" smtClean="0"/>
              <a:t>Thesaurus/Dictionary Methods</a:t>
            </a:r>
          </a:p>
          <a:p>
            <a:r>
              <a:rPr lang="en-US" dirty="0" smtClean="0"/>
              <a:t>Semi-Supervised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Bootstrapping</a:t>
            </a:r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smtClean="0">
                <a:latin typeface="Courier"/>
                <a:cs typeface="Courier"/>
              </a:rPr>
              <a:t>bass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Rely on “</a:t>
            </a:r>
            <a:r>
              <a:rPr lang="en-US" dirty="0">
                <a:latin typeface="Calibri"/>
                <a:cs typeface="Calibri"/>
              </a:rPr>
              <a:t>One sense per collocation</a:t>
            </a:r>
            <a:r>
              <a:rPr lang="en-US" dirty="0" smtClean="0">
                <a:latin typeface="Calibri"/>
                <a:cs typeface="Calibri"/>
              </a:rPr>
              <a:t>”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rule</a:t>
            </a:r>
          </a:p>
          <a:p>
            <a:pPr lvl="2"/>
            <a:r>
              <a:rPr lang="en-US" dirty="0" smtClean="0">
                <a:latin typeface="Calibri"/>
                <a:cs typeface="Calibri"/>
              </a:rPr>
              <a:t>A </a:t>
            </a:r>
            <a:r>
              <a:rPr lang="en-US" dirty="0">
                <a:latin typeface="Calibri"/>
                <a:cs typeface="Calibri"/>
              </a:rPr>
              <a:t>word reoccurring in collocation </a:t>
            </a:r>
            <a:r>
              <a:rPr lang="en-US" dirty="0">
                <a:cs typeface="Calibri"/>
              </a:rPr>
              <a:t>with the same word will almost surely have the same sense</a:t>
            </a:r>
            <a:r>
              <a:rPr lang="en-US" dirty="0" smtClean="0">
                <a:cs typeface="Calibri"/>
              </a:rPr>
              <a:t>.</a:t>
            </a:r>
          </a:p>
          <a:p>
            <a:pPr lvl="2"/>
            <a:endParaRPr lang="en-US" dirty="0">
              <a:cs typeface="Calibri"/>
            </a:endParaRPr>
          </a:p>
          <a:p>
            <a:pPr lvl="1"/>
            <a:r>
              <a:rPr lang="en-US" dirty="0" smtClean="0"/>
              <a:t>the word </a:t>
            </a:r>
            <a:r>
              <a:rPr lang="en-US" dirty="0">
                <a:latin typeface="Courier"/>
                <a:cs typeface="Courier"/>
              </a:rPr>
              <a:t>play</a:t>
            </a:r>
            <a:r>
              <a:rPr lang="en-US" dirty="0"/>
              <a:t> occurs with the music </a:t>
            </a:r>
            <a:r>
              <a:rPr lang="en-US" dirty="0" smtClean="0"/>
              <a:t>sense of bass 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the word </a:t>
            </a:r>
            <a:r>
              <a:rPr lang="en-US" dirty="0" smtClean="0">
                <a:latin typeface="Courier"/>
                <a:cs typeface="Courier"/>
              </a:rPr>
              <a:t>fish</a:t>
            </a:r>
            <a:r>
              <a:rPr lang="en-US" dirty="0" smtClean="0"/>
              <a:t> </a:t>
            </a:r>
            <a:r>
              <a:rPr lang="en-US" dirty="0"/>
              <a:t>occurs with the fish </a:t>
            </a:r>
            <a:r>
              <a:rPr lang="en-US" dirty="0" smtClean="0"/>
              <a:t>sense of bass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Sentences extracting using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fish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and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play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14510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52990"/>
            <a:ext cx="7848600" cy="2407830"/>
          </a:xfrm>
        </p:spPr>
      </p:pic>
    </p:spTree>
    <p:extLst>
      <p:ext uri="{BB962C8B-B14F-4D97-AF65-F5344CB8AC3E}">
        <p14:creationId xmlns:p14="http://schemas.microsoft.com/office/powerpoint/2010/main" val="341149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generating seeds</a:t>
            </a:r>
            <a:endParaRPr lang="en-US" dirty="0"/>
          </a:p>
        </p:txBody>
      </p:sp>
      <p:sp>
        <p:nvSpPr>
          <p:cNvPr id="145203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charset="0"/>
              <a:buAutoNum type="arabicParenR"/>
            </a:pPr>
            <a:r>
              <a:rPr lang="en-US" dirty="0" smtClean="0">
                <a:latin typeface="Calibri"/>
                <a:cs typeface="Calibri"/>
              </a:rPr>
              <a:t>Hand labeling</a:t>
            </a:r>
          </a:p>
          <a:p>
            <a:pPr marL="457200" indent="-457200">
              <a:lnSpc>
                <a:spcPct val="90000"/>
              </a:lnSpc>
              <a:buFont typeface="Arial" charset="0"/>
              <a:buAutoNum type="arabicParenR"/>
            </a:pPr>
            <a:r>
              <a:rPr lang="en-US" dirty="0" smtClean="0">
                <a:latin typeface="Calibri"/>
                <a:cs typeface="Calibri"/>
              </a:rPr>
              <a:t>“One </a:t>
            </a:r>
            <a:r>
              <a:rPr lang="en-US" dirty="0">
                <a:latin typeface="Calibri"/>
                <a:cs typeface="Calibri"/>
              </a:rPr>
              <a:t>sense per </a:t>
            </a:r>
            <a:r>
              <a:rPr lang="en-US" dirty="0" smtClean="0">
                <a:latin typeface="Calibri"/>
                <a:cs typeface="Calibri"/>
              </a:rPr>
              <a:t>collocation”:</a:t>
            </a:r>
            <a:endParaRPr lang="en-US" dirty="0">
              <a:latin typeface="Calibri"/>
              <a:cs typeface="Calibri"/>
            </a:endParaRPr>
          </a:p>
          <a:p>
            <a:pPr marL="838200" lvl="1" indent="-381000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A word reoccurring in collocation with the same word will almost surely have the same sense</a:t>
            </a:r>
            <a:r>
              <a:rPr lang="en-US" dirty="0" smtClean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  <a:p>
            <a:pPr marL="457200" indent="-457200">
              <a:lnSpc>
                <a:spcPct val="90000"/>
              </a:lnSpc>
              <a:buFont typeface="Arial" charset="0"/>
              <a:buAutoNum type="arabicParenR"/>
            </a:pPr>
            <a:r>
              <a:rPr lang="en-US" dirty="0" smtClean="0">
                <a:latin typeface="Calibri"/>
                <a:cs typeface="Calibri"/>
              </a:rPr>
              <a:t>“One </a:t>
            </a:r>
            <a:r>
              <a:rPr lang="en-US" dirty="0">
                <a:latin typeface="Calibri"/>
                <a:cs typeface="Calibri"/>
              </a:rPr>
              <a:t>sense per </a:t>
            </a:r>
            <a:r>
              <a:rPr lang="en-US" dirty="0" smtClean="0">
                <a:latin typeface="Calibri"/>
                <a:cs typeface="Calibri"/>
              </a:rPr>
              <a:t>discourse”:</a:t>
            </a:r>
            <a:endParaRPr lang="en-US" dirty="0">
              <a:latin typeface="Calibri"/>
              <a:cs typeface="Calibri"/>
            </a:endParaRPr>
          </a:p>
          <a:p>
            <a:pPr marL="838200" lvl="1" indent="-381000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The sense of a word is highly consistent within a document  - </a:t>
            </a:r>
            <a:r>
              <a:rPr lang="en-US" dirty="0" err="1">
                <a:latin typeface="Calibri"/>
                <a:cs typeface="Calibri"/>
              </a:rPr>
              <a:t>Yarowsky</a:t>
            </a:r>
            <a:r>
              <a:rPr lang="en-US" dirty="0">
                <a:latin typeface="Calibri"/>
                <a:cs typeface="Calibri"/>
              </a:rPr>
              <a:t> (1995)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(At least for non-function words, and especially topic-specific words)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97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in the </a:t>
            </a:r>
            <a:r>
              <a:rPr lang="en-US" dirty="0" err="1"/>
              <a:t>Yarowsky</a:t>
            </a:r>
            <a:r>
              <a:rPr lang="en-US" dirty="0"/>
              <a:t> bootstrapping </a:t>
            </a:r>
            <a:r>
              <a:rPr lang="en-US" dirty="0" smtClean="0"/>
              <a:t>algorithm for the word “plant”</a:t>
            </a:r>
            <a:endParaRPr lang="en-US" dirty="0"/>
          </a:p>
        </p:txBody>
      </p:sp>
      <p:pic>
        <p:nvPicPr>
          <p:cNvPr id="1241235" name="Picture 1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71600"/>
            <a:ext cx="9112250" cy="38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5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95700"/>
          </a:xfrm>
        </p:spPr>
        <p:txBody>
          <a:bodyPr/>
          <a:lstStyle/>
          <a:p>
            <a:r>
              <a:rPr lang="en-US" dirty="0" smtClean="0"/>
              <a:t>Word Sense Disambiguation: choosing correct sense in context</a:t>
            </a:r>
          </a:p>
          <a:p>
            <a:r>
              <a:rPr lang="en-US" dirty="0" smtClean="0"/>
              <a:t>Applications: MT, QA, etc.</a:t>
            </a:r>
          </a:p>
          <a:p>
            <a:r>
              <a:rPr lang="en-US" dirty="0" smtClean="0"/>
              <a:t>Three classes of Methods</a:t>
            </a:r>
          </a:p>
          <a:p>
            <a:pPr lvl="1"/>
            <a:r>
              <a:rPr lang="en-US" dirty="0" smtClean="0"/>
              <a:t>Supervised Machine Learning: Naive Bayes classifier</a:t>
            </a:r>
          </a:p>
          <a:p>
            <a:pPr lvl="1"/>
            <a:r>
              <a:rPr lang="en-US" dirty="0" smtClean="0"/>
              <a:t>Thesaurus/Dictionary Methods</a:t>
            </a:r>
          </a:p>
          <a:p>
            <a:pPr lvl="1"/>
            <a:r>
              <a:rPr lang="en-US" dirty="0" smtClean="0"/>
              <a:t>Semi-Supervised Learning</a:t>
            </a:r>
          </a:p>
          <a:p>
            <a:r>
              <a:rPr lang="en-US" dirty="0" smtClean="0"/>
              <a:t>Main intuition</a:t>
            </a:r>
          </a:p>
          <a:p>
            <a:pPr lvl="1"/>
            <a:r>
              <a:rPr lang="en-US" dirty="0" smtClean="0"/>
              <a:t>There is lots of information in a word’s context</a:t>
            </a:r>
          </a:p>
          <a:p>
            <a:pPr lvl="1"/>
            <a:r>
              <a:rPr lang="en-US" dirty="0" smtClean="0"/>
              <a:t>Simple algorithms based just on word counts can be surprisingly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Word Sense Disambiguation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Supervised Machine Learning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349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Machine Learning Approaches</a:t>
            </a:r>
          </a:p>
        </p:txBody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4" y="1485900"/>
            <a:ext cx="8148637" cy="3086100"/>
          </a:xfrm>
        </p:spPr>
        <p:txBody>
          <a:bodyPr/>
          <a:lstStyle/>
          <a:p>
            <a:r>
              <a:rPr lang="en-US" dirty="0"/>
              <a:t>Supervised machine learning approach: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8000"/>
                </a:solidFill>
              </a:rPr>
              <a:t>training corpus</a:t>
            </a:r>
            <a:r>
              <a:rPr lang="en-US" dirty="0"/>
              <a:t> of words tagged in context with their sense</a:t>
            </a:r>
          </a:p>
          <a:p>
            <a:pPr lvl="1"/>
            <a:r>
              <a:rPr lang="en-US" dirty="0"/>
              <a:t>used to train a classifier that can tag words in new text</a:t>
            </a:r>
          </a:p>
          <a:p>
            <a:r>
              <a:rPr lang="en-US" dirty="0" smtClean="0"/>
              <a:t>Summary </a:t>
            </a:r>
            <a:r>
              <a:rPr lang="en-US" dirty="0"/>
              <a:t>of what we need: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tag set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latin typeface="Calibri"/>
                <a:cs typeface="Calibri"/>
              </a:rPr>
              <a:t>“</a:t>
            </a:r>
            <a:r>
              <a:rPr lang="en-US" dirty="0" smtClean="0"/>
              <a:t>sense inventory”)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/>
              <a:t>the </a:t>
            </a:r>
            <a:r>
              <a:rPr lang="en-US" b="1" dirty="0"/>
              <a:t>training corpus</a:t>
            </a:r>
            <a:endParaRPr lang="en-US" dirty="0"/>
          </a:p>
          <a:p>
            <a:pPr lvl="1"/>
            <a:r>
              <a:rPr lang="en-US" dirty="0"/>
              <a:t>A set of </a:t>
            </a:r>
            <a:r>
              <a:rPr lang="en-US" b="1" dirty="0"/>
              <a:t>features</a:t>
            </a:r>
            <a:r>
              <a:rPr lang="en-US" dirty="0"/>
              <a:t> extracted from the training corpus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WSD 1: WSD Tags</a:t>
            </a:r>
          </a:p>
        </p:txBody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/>
              <a:t>a tag?</a:t>
            </a:r>
          </a:p>
          <a:p>
            <a:pPr marL="457200" lvl="1" indent="0">
              <a:buNone/>
            </a:pPr>
            <a:r>
              <a:rPr lang="en-US" dirty="0"/>
              <a:t>A dictionary sense?</a:t>
            </a:r>
          </a:p>
          <a:p>
            <a:r>
              <a:rPr lang="en-US" dirty="0"/>
              <a:t>For example, for WordNet an instance of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bass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in a text has 8 possible tags or labels (bass1 through bass8).</a:t>
            </a:r>
          </a:p>
        </p:txBody>
      </p:sp>
    </p:spTree>
    <p:extLst>
      <p:ext uri="{BB962C8B-B14F-4D97-AF65-F5344CB8AC3E}">
        <p14:creationId xmlns:p14="http://schemas.microsoft.com/office/powerpoint/2010/main" val="34850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senses of “bass” in WordNet</a:t>
            </a:r>
            <a:endParaRPr lang="en-US" dirty="0"/>
          </a:p>
        </p:txBody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52550"/>
            <a:ext cx="8763000" cy="333375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2200" dirty="0" smtClean="0"/>
              <a:t>bass </a:t>
            </a:r>
            <a:r>
              <a:rPr lang="en-US" sz="2200" dirty="0"/>
              <a:t>- (the lowest part of the musical range)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2200" dirty="0"/>
              <a:t>bass, bass part - (the lowest part in polyphonic  music)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2200" dirty="0"/>
              <a:t>bass, basso - (an adult male singer with the lowest voice)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2200" dirty="0"/>
              <a:t>sea bass, bass - (flesh of lean-fleshed saltwater fish of the family </a:t>
            </a:r>
            <a:r>
              <a:rPr lang="en-US" sz="2200" dirty="0" err="1"/>
              <a:t>Serranidae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2200" dirty="0"/>
              <a:t>freshwater bass, bass - (any of various North American lean-fleshed freshwater fishes especially of the genus </a:t>
            </a:r>
            <a:r>
              <a:rPr lang="en-US" sz="2200" dirty="0" err="1"/>
              <a:t>Micropterus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2200" dirty="0"/>
              <a:t>bass, bass voice, basso - (the lowest adult male singing voice)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2200" dirty="0"/>
              <a:t>bass - (the member with the lowest range of a family of musical instruments)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2200" dirty="0"/>
              <a:t>bass </a:t>
            </a:r>
            <a:r>
              <a:rPr lang="en-US" sz="2200" dirty="0" smtClean="0"/>
              <a:t>- (</a:t>
            </a:r>
            <a:r>
              <a:rPr lang="en-US" sz="2200" dirty="0"/>
              <a:t>nontechnical name for any of numerous edible  marine </a:t>
            </a:r>
            <a:r>
              <a:rPr lang="en-US" sz="2200" dirty="0" smtClean="0"/>
              <a:t>and freshwater </a:t>
            </a:r>
            <a:r>
              <a:rPr lang="en-US" sz="2200" dirty="0"/>
              <a:t>spiny-finned fishes)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581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 of sense tags for </a:t>
            </a:r>
            <a:r>
              <a:rPr lang="en-US" i="1"/>
              <a:t>bass</a:t>
            </a:r>
            <a:endParaRPr lang="en-US"/>
          </a:p>
        </p:txBody>
      </p:sp>
      <p:sp>
        <p:nvSpPr>
          <p:cNvPr id="141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19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581150"/>
            <a:ext cx="8915400" cy="189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23865</TotalTime>
  <Words>2006</Words>
  <Application>Microsoft Macintosh PowerPoint</Application>
  <PresentationFormat>On-screen Show (16:9)</PresentationFormat>
  <Paragraphs>343</Paragraphs>
  <Slides>44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Calibri</vt:lpstr>
      <vt:lpstr>Calibri (Headings)</vt:lpstr>
      <vt:lpstr>Cambria Math</vt:lpstr>
      <vt:lpstr>Courier</vt:lpstr>
      <vt:lpstr>Lucida Sans</vt:lpstr>
      <vt:lpstr>ＭＳ Ｐゴシック</vt:lpstr>
      <vt:lpstr>Symbol</vt:lpstr>
      <vt:lpstr>Tahoma</vt:lpstr>
      <vt:lpstr>Times</vt:lpstr>
      <vt:lpstr>Wingdings</vt:lpstr>
      <vt:lpstr>Arial</vt:lpstr>
      <vt:lpstr>NLP-jurafsky</vt:lpstr>
      <vt:lpstr>1_NLP-jurafsky</vt:lpstr>
      <vt:lpstr>Equation</vt:lpstr>
      <vt:lpstr>Word Sense Disambiguation</vt:lpstr>
      <vt:lpstr>Word Sense Disambiguation (WSD)</vt:lpstr>
      <vt:lpstr>Two variants of WSD task</vt:lpstr>
      <vt:lpstr>WSD Methods</vt:lpstr>
      <vt:lpstr>Word Sense Disambiguation</vt:lpstr>
      <vt:lpstr>Supervised Machine Learning Approaches</vt:lpstr>
      <vt:lpstr>Supervised WSD 1: WSD Tags</vt:lpstr>
      <vt:lpstr>8 senses of “bass” in WordNet</vt:lpstr>
      <vt:lpstr>Inventory of sense tags for bass</vt:lpstr>
      <vt:lpstr>Supervised WSD 2: Get a corpus</vt:lpstr>
      <vt:lpstr>SemCor</vt:lpstr>
      <vt:lpstr>Supervised WSD 3: Extract feature vectors Intuition from Warren Weaver (1955):</vt:lpstr>
      <vt:lpstr>Feature vectors</vt:lpstr>
      <vt:lpstr>Two kinds of features in the vectors</vt:lpstr>
      <vt:lpstr>Examples</vt:lpstr>
      <vt:lpstr>Examples</vt:lpstr>
      <vt:lpstr>Collocational features</vt:lpstr>
      <vt:lpstr>Bag-of-words features</vt:lpstr>
      <vt:lpstr>Co-Occurrence Example</vt:lpstr>
      <vt:lpstr>Word Sense Disambiguation</vt:lpstr>
      <vt:lpstr>Classification: definition</vt:lpstr>
      <vt:lpstr>Classification Methods: Supervised Machine Learning</vt:lpstr>
      <vt:lpstr>Classification Methods: Supervised Machine Learning</vt:lpstr>
      <vt:lpstr>Applying Naive Bayes to WSD</vt:lpstr>
      <vt:lpstr>PowerPoint Presentation</vt:lpstr>
      <vt:lpstr>Word Sense Disambiguation</vt:lpstr>
      <vt:lpstr>WSD Evaluations and baselines</vt:lpstr>
      <vt:lpstr>Most Frequent Sense</vt:lpstr>
      <vt:lpstr>Ceiling</vt:lpstr>
      <vt:lpstr>Word Sense Disambiguation</vt:lpstr>
      <vt:lpstr>The Simplified Lesk algorithm</vt:lpstr>
      <vt:lpstr>The Simplified Lesk algorithm</vt:lpstr>
      <vt:lpstr>The Corpus Lesk algorithm</vt:lpstr>
      <vt:lpstr>Corpus Lesk: IDF weighting</vt:lpstr>
      <vt:lpstr>Corpus Lesk: IDF weighting</vt:lpstr>
      <vt:lpstr>Graph-based methods</vt:lpstr>
      <vt:lpstr>How to use the graph for WSD</vt:lpstr>
      <vt:lpstr>Word Sense Disambiguation</vt:lpstr>
      <vt:lpstr>Semi-Supervised Learning</vt:lpstr>
      <vt:lpstr>Bootstrapping</vt:lpstr>
      <vt:lpstr>Sentences extracting using “fish” and “play”</vt:lpstr>
      <vt:lpstr>Summary: generating seeds</vt:lpstr>
      <vt:lpstr>Stages in the Yarowsky bootstrapping algorithm for the word “plant”</vt:lpstr>
      <vt:lpstr>Summary</vt:lpstr>
    </vt:vector>
  </TitlesOfParts>
  <Company>Stanford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Dan Jurafsky</cp:lastModifiedBy>
  <cp:revision>592</cp:revision>
  <cp:lastPrinted>2012-05-22T05:13:27Z</cp:lastPrinted>
  <dcterms:created xsi:type="dcterms:W3CDTF">2010-04-19T15:31:24Z</dcterms:created>
  <dcterms:modified xsi:type="dcterms:W3CDTF">2015-08-07T19:35:30Z</dcterms:modified>
</cp:coreProperties>
</file>